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  <p:sldMasterId id="2147483712" r:id="rId2"/>
  </p:sldMasterIdLst>
  <p:notesMasterIdLst>
    <p:notesMasterId r:id="rId9"/>
  </p:notesMasterIdLst>
  <p:sldIdLst>
    <p:sldId id="437" r:id="rId3"/>
    <p:sldId id="400" r:id="rId4"/>
    <p:sldId id="401" r:id="rId5"/>
    <p:sldId id="402" r:id="rId6"/>
    <p:sldId id="403" r:id="rId7"/>
    <p:sldId id="404" r:id="rId8"/>
  </p:sldIdLst>
  <p:sldSz cx="18291175" cy="10298113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1pPr>
    <a:lvl2pPr marL="913152" algn="ctr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2pPr>
    <a:lvl3pPr marL="1826300" algn="ctr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3pPr>
    <a:lvl4pPr marL="2739451" algn="ctr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4pPr>
    <a:lvl5pPr marL="3652605" algn="ctr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5pPr>
    <a:lvl6pPr marL="4565754" algn="l" defTabSz="18263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+mn-cs"/>
      </a:defRPr>
    </a:lvl6pPr>
    <a:lvl7pPr marL="5478902" algn="l" defTabSz="18263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+mn-cs"/>
      </a:defRPr>
    </a:lvl7pPr>
    <a:lvl8pPr marL="6392051" algn="l" defTabSz="18263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+mn-cs"/>
      </a:defRPr>
    </a:lvl8pPr>
    <a:lvl9pPr marL="7305207" algn="l" defTabSz="18263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4">
          <p15:clr>
            <a:srgbClr val="A4A3A4"/>
          </p15:clr>
        </p15:guide>
        <p15:guide id="2" pos="57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7D7A"/>
    <a:srgbClr val="89A54E"/>
    <a:srgbClr val="71588F"/>
    <a:srgbClr val="4F81BD"/>
    <a:srgbClr val="4BACC6"/>
    <a:srgbClr val="D9D9D9"/>
    <a:srgbClr val="9BBB59"/>
    <a:srgbClr val="8064A2"/>
    <a:srgbClr val="FF7171"/>
    <a:srgbClr val="FF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07" autoAdjust="0"/>
    <p:restoredTop sz="98841" autoAdjust="0"/>
  </p:normalViewPr>
  <p:slideViewPr>
    <p:cSldViewPr>
      <p:cViewPr varScale="1">
        <p:scale>
          <a:sx n="106" d="100"/>
          <a:sy n="106" d="100"/>
        </p:scale>
        <p:origin x="204" y="108"/>
      </p:cViewPr>
      <p:guideLst>
        <p:guide orient="horz" pos="3244"/>
        <p:guide pos="57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4538"/>
            <a:ext cx="6613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FC4FB18-B923-4ACF-B6DB-5D262903D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2150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913152" algn="l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1826300" algn="l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2739451" algn="l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3652605" algn="l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4565754" algn="l" defTabSz="18263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78902" algn="l" defTabSz="18263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2051" algn="l" defTabSz="18263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05207" algn="l" defTabSz="18263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839" y="3199100"/>
            <a:ext cx="15547499" cy="220742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689" y="5835598"/>
            <a:ext cx="12803823" cy="26317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3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6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394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2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65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78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392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05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79C3B-31B1-4711-B6F3-BA4F26F5F33E}" type="datetimeFigureOut">
              <a:rPr lang="ru-RU"/>
              <a:pPr>
                <a:defRPr/>
              </a:pPr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96C94-0A82-4CAC-A0D0-C45F408064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66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1B1D1-30A3-45B8-B8C2-91D4A6AB7F61}" type="datetimeFigureOut">
              <a:rPr lang="ru-RU"/>
              <a:pPr>
                <a:defRPr/>
              </a:pPr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60B2F-2C0F-418A-8085-669A2D31F8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42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3261115" y="309901"/>
            <a:ext cx="4115515" cy="658888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559" y="309901"/>
            <a:ext cx="12041690" cy="658888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AFBD4-56AB-4DDE-83EC-2817E7395871}" type="datetimeFigureOut">
              <a:rPr lang="ru-RU"/>
              <a:pPr>
                <a:defRPr/>
              </a:pPr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43619-16AA-42CA-8FBB-98338ACC8E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936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856" y="3199102"/>
            <a:ext cx="15547499" cy="220742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677" y="5835598"/>
            <a:ext cx="12803822" cy="26317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87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775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662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550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438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3258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213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101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79C3B-31B1-4711-B6F3-BA4F26F5F33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96C94-0A82-4CAC-A0D0-C45F4080641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20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349F7-D921-44D9-9E46-C6304F1EB1B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D60F5-85D8-42BB-92B0-6B3D957B01E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9896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4895" y="6617495"/>
            <a:ext cx="15547499" cy="2045318"/>
          </a:xfrm>
        </p:spPr>
        <p:txBody>
          <a:bodyPr anchor="t"/>
          <a:lstStyle>
            <a:lvl1pPr algn="l">
              <a:defRPr sz="79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44895" y="4364782"/>
            <a:ext cx="15547499" cy="2252712"/>
          </a:xfrm>
        </p:spPr>
        <p:txBody>
          <a:bodyPr anchor="b"/>
          <a:lstStyle>
            <a:lvl1pPr marL="0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1pPr>
            <a:lvl2pPr marL="887641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2pPr>
            <a:lvl3pPr marL="177528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66291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4pPr>
            <a:lvl5pPr marL="3550563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5pPr>
            <a:lvl6pPr marL="4438196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6pPr>
            <a:lvl7pPr marL="532584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7pPr>
            <a:lvl8pPr marL="6213477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8pPr>
            <a:lvl9pPr marL="7101128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10388-619F-4C52-8F43-EB52DC9AB4B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C378A-6B8B-4FE1-AB12-CD3A8BA6106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518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561" y="1802427"/>
            <a:ext cx="8078602" cy="5096613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298014" y="1802427"/>
            <a:ext cx="8078602" cy="5096613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7C9FD-B7AB-46B8-A978-24A290CEC1D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2A017-17B0-4673-BAD5-ED33C30E911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882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559" y="412422"/>
            <a:ext cx="16462058" cy="1716353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559" y="2305177"/>
            <a:ext cx="8081780" cy="960682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887641" indent="0">
              <a:buNone/>
              <a:defRPr sz="4100" b="1"/>
            </a:lvl2pPr>
            <a:lvl3pPr marL="1775282" indent="0">
              <a:buNone/>
              <a:defRPr sz="3700" b="1"/>
            </a:lvl3pPr>
            <a:lvl4pPr marL="2662912" indent="0">
              <a:buNone/>
              <a:defRPr sz="3200" b="1"/>
            </a:lvl4pPr>
            <a:lvl5pPr marL="3550563" indent="0">
              <a:buNone/>
              <a:defRPr sz="3200" b="1"/>
            </a:lvl5pPr>
            <a:lvl6pPr marL="4438196" indent="0">
              <a:buNone/>
              <a:defRPr sz="3200" b="1"/>
            </a:lvl6pPr>
            <a:lvl7pPr marL="5325844" indent="0">
              <a:buNone/>
              <a:defRPr sz="3200" b="1"/>
            </a:lvl7pPr>
            <a:lvl8pPr marL="6213477" indent="0">
              <a:buNone/>
              <a:defRPr sz="3200" b="1"/>
            </a:lvl8pPr>
            <a:lvl9pPr marL="7101128" indent="0">
              <a:buNone/>
              <a:defRPr sz="3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14559" y="3265854"/>
            <a:ext cx="8081780" cy="5933334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7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9291680" y="2305177"/>
            <a:ext cx="8084955" cy="960682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887641" indent="0">
              <a:buNone/>
              <a:defRPr sz="4100" b="1"/>
            </a:lvl2pPr>
            <a:lvl3pPr marL="1775282" indent="0">
              <a:buNone/>
              <a:defRPr sz="3700" b="1"/>
            </a:lvl3pPr>
            <a:lvl4pPr marL="2662912" indent="0">
              <a:buNone/>
              <a:defRPr sz="3200" b="1"/>
            </a:lvl4pPr>
            <a:lvl5pPr marL="3550563" indent="0">
              <a:buNone/>
              <a:defRPr sz="3200" b="1"/>
            </a:lvl5pPr>
            <a:lvl6pPr marL="4438196" indent="0">
              <a:buNone/>
              <a:defRPr sz="3200" b="1"/>
            </a:lvl6pPr>
            <a:lvl7pPr marL="5325844" indent="0">
              <a:buNone/>
              <a:defRPr sz="3200" b="1"/>
            </a:lvl7pPr>
            <a:lvl8pPr marL="6213477" indent="0">
              <a:buNone/>
              <a:defRPr sz="3200" b="1"/>
            </a:lvl8pPr>
            <a:lvl9pPr marL="7101128" indent="0">
              <a:buNone/>
              <a:defRPr sz="3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9291680" y="3265854"/>
            <a:ext cx="8084955" cy="5933334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7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E6FFE-B784-45A1-9646-FDA347F1E0E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CDB67-2CE5-4270-9E8F-8E2FE375E07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809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47890-EFD6-42CA-AD9E-3531346C41D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66973-FBDB-47F7-A899-3408A5D4586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0669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EDBC-C922-4637-BFD8-C03BCADA864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5F36A-13BD-4FC4-B043-F5EEE160BB1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0592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580" y="410016"/>
            <a:ext cx="6017672" cy="1744959"/>
          </a:xfrm>
        </p:spPr>
        <p:txBody>
          <a:bodyPr anchor="b"/>
          <a:lstStyle>
            <a:lvl1pPr algn="l">
              <a:defRPr sz="41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51576" y="410046"/>
            <a:ext cx="10225277" cy="8789154"/>
          </a:xfrm>
        </p:spPr>
        <p:txBody>
          <a:bodyPr/>
          <a:lstStyle>
            <a:lvl1pPr>
              <a:defRPr sz="6500"/>
            </a:lvl1pPr>
            <a:lvl2pPr>
              <a:defRPr sz="5600"/>
            </a:lvl2pPr>
            <a:lvl3pPr>
              <a:defRPr sz="48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580" y="2154986"/>
            <a:ext cx="6017672" cy="7044196"/>
          </a:xfrm>
        </p:spPr>
        <p:txBody>
          <a:bodyPr/>
          <a:lstStyle>
            <a:lvl1pPr marL="0" indent="0">
              <a:buNone/>
              <a:defRPr sz="2900"/>
            </a:lvl1pPr>
            <a:lvl2pPr marL="887641" indent="0">
              <a:buNone/>
              <a:defRPr sz="2400"/>
            </a:lvl2pPr>
            <a:lvl3pPr marL="1775282" indent="0">
              <a:buNone/>
              <a:defRPr sz="2100"/>
            </a:lvl3pPr>
            <a:lvl4pPr marL="2662912" indent="0">
              <a:buNone/>
              <a:defRPr sz="1700"/>
            </a:lvl4pPr>
            <a:lvl5pPr marL="3550563" indent="0">
              <a:buNone/>
              <a:defRPr sz="1700"/>
            </a:lvl5pPr>
            <a:lvl6pPr marL="4438196" indent="0">
              <a:buNone/>
              <a:defRPr sz="1700"/>
            </a:lvl6pPr>
            <a:lvl7pPr marL="5325844" indent="0">
              <a:buNone/>
              <a:defRPr sz="1700"/>
            </a:lvl7pPr>
            <a:lvl8pPr marL="6213477" indent="0">
              <a:buNone/>
              <a:defRPr sz="1700"/>
            </a:lvl8pPr>
            <a:lvl9pPr marL="7101128" indent="0">
              <a:buNone/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F8313-49A6-493A-AB45-BD5482670A3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F0234-1A95-4F0C-B5AC-4BE3C62ED3F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740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349F7-D921-44D9-9E46-C6304F1EB1BD}" type="datetimeFigureOut">
              <a:rPr lang="ru-RU"/>
              <a:pPr>
                <a:defRPr/>
              </a:pPr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D60F5-85D8-42BB-92B0-6B3D957B01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9433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5434" y="7208683"/>
            <a:ext cx="10974705" cy="851027"/>
          </a:xfrm>
        </p:spPr>
        <p:txBody>
          <a:bodyPr anchor="b"/>
          <a:lstStyle>
            <a:lvl1pPr algn="l">
              <a:defRPr sz="41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585434" y="920158"/>
            <a:ext cx="10974705" cy="6178868"/>
          </a:xfrm>
        </p:spPr>
        <p:txBody>
          <a:bodyPr rtlCol="0">
            <a:normAutofit/>
          </a:bodyPr>
          <a:lstStyle>
            <a:lvl1pPr marL="0" indent="0">
              <a:buNone/>
              <a:defRPr sz="6500"/>
            </a:lvl1pPr>
            <a:lvl2pPr marL="887641" indent="0">
              <a:buNone/>
              <a:defRPr sz="5600"/>
            </a:lvl2pPr>
            <a:lvl3pPr marL="1775282" indent="0">
              <a:buNone/>
              <a:defRPr sz="4800"/>
            </a:lvl3pPr>
            <a:lvl4pPr marL="2662912" indent="0">
              <a:buNone/>
              <a:defRPr sz="4100"/>
            </a:lvl4pPr>
            <a:lvl5pPr marL="3550563" indent="0">
              <a:buNone/>
              <a:defRPr sz="4100"/>
            </a:lvl5pPr>
            <a:lvl6pPr marL="4438196" indent="0">
              <a:buNone/>
              <a:defRPr sz="4100"/>
            </a:lvl6pPr>
            <a:lvl7pPr marL="5325844" indent="0">
              <a:buNone/>
              <a:defRPr sz="4100"/>
            </a:lvl7pPr>
            <a:lvl8pPr marL="6213477" indent="0">
              <a:buNone/>
              <a:defRPr sz="4100"/>
            </a:lvl8pPr>
            <a:lvl9pPr marL="7101128" indent="0">
              <a:buNone/>
              <a:defRPr sz="41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85434" y="8059951"/>
            <a:ext cx="10974705" cy="1208599"/>
          </a:xfrm>
        </p:spPr>
        <p:txBody>
          <a:bodyPr/>
          <a:lstStyle>
            <a:lvl1pPr marL="0" indent="0">
              <a:buNone/>
              <a:defRPr sz="2900"/>
            </a:lvl1pPr>
            <a:lvl2pPr marL="887641" indent="0">
              <a:buNone/>
              <a:defRPr sz="2400"/>
            </a:lvl2pPr>
            <a:lvl3pPr marL="1775282" indent="0">
              <a:buNone/>
              <a:defRPr sz="2100"/>
            </a:lvl3pPr>
            <a:lvl4pPr marL="2662912" indent="0">
              <a:buNone/>
              <a:defRPr sz="1700"/>
            </a:lvl4pPr>
            <a:lvl5pPr marL="3550563" indent="0">
              <a:buNone/>
              <a:defRPr sz="1700"/>
            </a:lvl5pPr>
            <a:lvl6pPr marL="4438196" indent="0">
              <a:buNone/>
              <a:defRPr sz="1700"/>
            </a:lvl6pPr>
            <a:lvl7pPr marL="5325844" indent="0">
              <a:buNone/>
              <a:defRPr sz="1700"/>
            </a:lvl7pPr>
            <a:lvl8pPr marL="6213477" indent="0">
              <a:buNone/>
              <a:defRPr sz="1700"/>
            </a:lvl8pPr>
            <a:lvl9pPr marL="7101128" indent="0">
              <a:buNone/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DF752-7650-4E09-98DA-A0FC83D47AB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32AC9-7499-4B1E-AF19-C674EC76FA4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4930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1B1D1-30A3-45B8-B8C2-91D4A6AB7F6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60B2F-2C0F-418A-8085-669A2D31F8C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5387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3261337" y="310153"/>
            <a:ext cx="4115515" cy="658888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561" y="310153"/>
            <a:ext cx="12041690" cy="658888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AFBD4-56AB-4DDE-83EC-2817E739587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43619-16AA-42CA-8FBB-98338ACC8E2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701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4879" y="6617494"/>
            <a:ext cx="15547499" cy="2045318"/>
          </a:xfrm>
        </p:spPr>
        <p:txBody>
          <a:bodyPr anchor="t"/>
          <a:lstStyle>
            <a:lvl1pPr algn="l">
              <a:defRPr sz="79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44879" y="4364780"/>
            <a:ext cx="15547499" cy="2252712"/>
          </a:xfrm>
        </p:spPr>
        <p:txBody>
          <a:bodyPr anchor="b"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913152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2pPr>
            <a:lvl3pPr marL="18263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39451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4pPr>
            <a:lvl5pPr marL="3652605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5pPr>
            <a:lvl6pPr marL="456575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6pPr>
            <a:lvl7pPr marL="547890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7pPr>
            <a:lvl8pPr marL="6392051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8pPr>
            <a:lvl9pPr marL="7305207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10388-619F-4C52-8F43-EB52DC9AB4B8}" type="datetimeFigureOut">
              <a:rPr lang="ru-RU"/>
              <a:pPr>
                <a:defRPr/>
              </a:pPr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C378A-6B8B-4FE1-AB12-CD3A8BA610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885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559" y="1802175"/>
            <a:ext cx="8078602" cy="5096611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298014" y="1802175"/>
            <a:ext cx="8078602" cy="5096611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7C9FD-B7AB-46B8-A978-24A290CEC1DE}" type="datetimeFigureOut">
              <a:rPr lang="ru-RU"/>
              <a:pPr>
                <a:defRPr/>
              </a:pPr>
              <a:t>06.02.2023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2A017-17B0-4673-BAD5-ED33C30E91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517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559" y="412405"/>
            <a:ext cx="16462058" cy="1716352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559" y="2305158"/>
            <a:ext cx="8081780" cy="960682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3152" indent="0">
              <a:buNone/>
              <a:defRPr sz="4000" b="1"/>
            </a:lvl2pPr>
            <a:lvl3pPr marL="1826300" indent="0">
              <a:buNone/>
              <a:defRPr sz="3700" b="1"/>
            </a:lvl3pPr>
            <a:lvl4pPr marL="2739451" indent="0">
              <a:buNone/>
              <a:defRPr sz="3200" b="1"/>
            </a:lvl4pPr>
            <a:lvl5pPr marL="3652605" indent="0">
              <a:buNone/>
              <a:defRPr sz="3200" b="1"/>
            </a:lvl5pPr>
            <a:lvl6pPr marL="4565754" indent="0">
              <a:buNone/>
              <a:defRPr sz="3200" b="1"/>
            </a:lvl6pPr>
            <a:lvl7pPr marL="5478902" indent="0">
              <a:buNone/>
              <a:defRPr sz="3200" b="1"/>
            </a:lvl7pPr>
            <a:lvl8pPr marL="6392051" indent="0">
              <a:buNone/>
              <a:defRPr sz="3200" b="1"/>
            </a:lvl8pPr>
            <a:lvl9pPr marL="7305207" indent="0">
              <a:buNone/>
              <a:defRPr sz="3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14559" y="3265840"/>
            <a:ext cx="8081780" cy="5933334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7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9291695" y="2305158"/>
            <a:ext cx="8084953" cy="960682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3152" indent="0">
              <a:buNone/>
              <a:defRPr sz="4000" b="1"/>
            </a:lvl2pPr>
            <a:lvl3pPr marL="1826300" indent="0">
              <a:buNone/>
              <a:defRPr sz="3700" b="1"/>
            </a:lvl3pPr>
            <a:lvl4pPr marL="2739451" indent="0">
              <a:buNone/>
              <a:defRPr sz="3200" b="1"/>
            </a:lvl4pPr>
            <a:lvl5pPr marL="3652605" indent="0">
              <a:buNone/>
              <a:defRPr sz="3200" b="1"/>
            </a:lvl5pPr>
            <a:lvl6pPr marL="4565754" indent="0">
              <a:buNone/>
              <a:defRPr sz="3200" b="1"/>
            </a:lvl6pPr>
            <a:lvl7pPr marL="5478902" indent="0">
              <a:buNone/>
              <a:defRPr sz="3200" b="1"/>
            </a:lvl7pPr>
            <a:lvl8pPr marL="6392051" indent="0">
              <a:buNone/>
              <a:defRPr sz="3200" b="1"/>
            </a:lvl8pPr>
            <a:lvl9pPr marL="7305207" indent="0">
              <a:buNone/>
              <a:defRPr sz="3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9291695" y="3265840"/>
            <a:ext cx="8084953" cy="5933334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7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E6FFE-B784-45A1-9646-FDA347F1E0EF}" type="datetimeFigureOut">
              <a:rPr lang="ru-RU"/>
              <a:pPr>
                <a:defRPr/>
              </a:pPr>
              <a:t>06.02.2023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CDB67-2CE5-4270-9E8F-8E2FE375E0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247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47890-EFD6-42CA-AD9E-3531346C41DA}" type="datetimeFigureOut">
              <a:rPr lang="ru-RU"/>
              <a:pPr>
                <a:defRPr/>
              </a:pPr>
              <a:t>06.02.2023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66973-FBDB-47F7-A899-3408A5D45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579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EDBC-C922-4637-BFD8-C03BCADA8642}" type="datetimeFigureOut">
              <a:rPr lang="ru-RU"/>
              <a:pPr>
                <a:defRPr/>
              </a:pPr>
              <a:t>06.02.2023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5F36A-13BD-4FC4-B043-F5EEE160B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368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580" y="410016"/>
            <a:ext cx="6017672" cy="1744959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51341" y="410030"/>
            <a:ext cx="10225275" cy="8789154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580" y="2154984"/>
            <a:ext cx="6017672" cy="7044196"/>
          </a:xfrm>
        </p:spPr>
        <p:txBody>
          <a:bodyPr/>
          <a:lstStyle>
            <a:lvl1pPr marL="0" indent="0">
              <a:buNone/>
              <a:defRPr sz="2900"/>
            </a:lvl1pPr>
            <a:lvl2pPr marL="913152" indent="0">
              <a:buNone/>
              <a:defRPr sz="2400"/>
            </a:lvl2pPr>
            <a:lvl3pPr marL="1826300" indent="0">
              <a:buNone/>
              <a:defRPr sz="2100"/>
            </a:lvl3pPr>
            <a:lvl4pPr marL="2739451" indent="0">
              <a:buNone/>
              <a:defRPr sz="1700"/>
            </a:lvl4pPr>
            <a:lvl5pPr marL="3652605" indent="0">
              <a:buNone/>
              <a:defRPr sz="1700"/>
            </a:lvl5pPr>
            <a:lvl6pPr marL="4565754" indent="0">
              <a:buNone/>
              <a:defRPr sz="1700"/>
            </a:lvl6pPr>
            <a:lvl7pPr marL="5478902" indent="0">
              <a:buNone/>
              <a:defRPr sz="1700"/>
            </a:lvl7pPr>
            <a:lvl8pPr marL="6392051" indent="0">
              <a:buNone/>
              <a:defRPr sz="1700"/>
            </a:lvl8pPr>
            <a:lvl9pPr marL="7305207" indent="0">
              <a:buNone/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F8313-49A6-493A-AB45-BD5482670A3F}" type="datetimeFigureOut">
              <a:rPr lang="ru-RU"/>
              <a:pPr>
                <a:defRPr/>
              </a:pPr>
              <a:t>06.02.2023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F0234-1A95-4F0C-B5AC-4BE3C62ED3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31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5211" y="7208695"/>
            <a:ext cx="10974705" cy="851025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585211" y="920155"/>
            <a:ext cx="10974705" cy="6178868"/>
          </a:xfrm>
        </p:spPr>
        <p:txBody>
          <a:bodyPr rtlCol="0">
            <a:normAutofit/>
          </a:bodyPr>
          <a:lstStyle>
            <a:lvl1pPr marL="0" indent="0">
              <a:buNone/>
              <a:defRPr sz="6400"/>
            </a:lvl1pPr>
            <a:lvl2pPr marL="913152" indent="0">
              <a:buNone/>
              <a:defRPr sz="5600"/>
            </a:lvl2pPr>
            <a:lvl3pPr marL="1826300" indent="0">
              <a:buNone/>
              <a:defRPr sz="4800"/>
            </a:lvl3pPr>
            <a:lvl4pPr marL="2739451" indent="0">
              <a:buNone/>
              <a:defRPr sz="4000"/>
            </a:lvl4pPr>
            <a:lvl5pPr marL="3652605" indent="0">
              <a:buNone/>
              <a:defRPr sz="4000"/>
            </a:lvl5pPr>
            <a:lvl6pPr marL="4565754" indent="0">
              <a:buNone/>
              <a:defRPr sz="4000"/>
            </a:lvl6pPr>
            <a:lvl7pPr marL="5478902" indent="0">
              <a:buNone/>
              <a:defRPr sz="4000"/>
            </a:lvl7pPr>
            <a:lvl8pPr marL="6392051" indent="0">
              <a:buNone/>
              <a:defRPr sz="4000"/>
            </a:lvl8pPr>
            <a:lvl9pPr marL="7305207" indent="0">
              <a:buNone/>
              <a:defRPr sz="4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85211" y="8059728"/>
            <a:ext cx="10974705" cy="1208599"/>
          </a:xfrm>
        </p:spPr>
        <p:txBody>
          <a:bodyPr/>
          <a:lstStyle>
            <a:lvl1pPr marL="0" indent="0">
              <a:buNone/>
              <a:defRPr sz="2900"/>
            </a:lvl1pPr>
            <a:lvl2pPr marL="913152" indent="0">
              <a:buNone/>
              <a:defRPr sz="2400"/>
            </a:lvl2pPr>
            <a:lvl3pPr marL="1826300" indent="0">
              <a:buNone/>
              <a:defRPr sz="2100"/>
            </a:lvl3pPr>
            <a:lvl4pPr marL="2739451" indent="0">
              <a:buNone/>
              <a:defRPr sz="1700"/>
            </a:lvl4pPr>
            <a:lvl5pPr marL="3652605" indent="0">
              <a:buNone/>
              <a:defRPr sz="1700"/>
            </a:lvl5pPr>
            <a:lvl6pPr marL="4565754" indent="0">
              <a:buNone/>
              <a:defRPr sz="1700"/>
            </a:lvl6pPr>
            <a:lvl7pPr marL="5478902" indent="0">
              <a:buNone/>
              <a:defRPr sz="1700"/>
            </a:lvl7pPr>
            <a:lvl8pPr marL="6392051" indent="0">
              <a:buNone/>
              <a:defRPr sz="1700"/>
            </a:lvl8pPr>
            <a:lvl9pPr marL="7305207" indent="0">
              <a:buNone/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DF752-7650-4E09-98DA-A0FC83D47AB6}" type="datetimeFigureOut">
              <a:rPr lang="ru-RU"/>
              <a:pPr>
                <a:defRPr/>
              </a:pPr>
              <a:t>06.02.2023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32AC9-7499-4B1E-AF19-C674EC76FA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771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914559" y="413198"/>
            <a:ext cx="16462058" cy="1716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633" tIns="91318" rIns="182633" bIns="913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914559" y="2402897"/>
            <a:ext cx="16462058" cy="6795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633" tIns="91318" rIns="182633" bIns="913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14559" y="9544830"/>
            <a:ext cx="4267941" cy="549866"/>
          </a:xfrm>
          <a:prstGeom prst="rect">
            <a:avLst/>
          </a:prstGeom>
        </p:spPr>
        <p:txBody>
          <a:bodyPr vert="horz" lIns="182633" tIns="91318" rIns="182633" bIns="91318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A57BCA7-6FC3-4067-B8AE-D1DAACDD092D}" type="datetimeFigureOut">
              <a:rPr lang="ru-RU"/>
              <a:pPr>
                <a:defRPr/>
              </a:pPr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249498" y="9544830"/>
            <a:ext cx="5792205" cy="549866"/>
          </a:xfrm>
          <a:prstGeom prst="rect">
            <a:avLst/>
          </a:prstGeom>
        </p:spPr>
        <p:txBody>
          <a:bodyPr vert="horz" lIns="182633" tIns="91318" rIns="182633" bIns="91318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3108675" y="9544830"/>
            <a:ext cx="4267941" cy="549866"/>
          </a:xfrm>
          <a:prstGeom prst="rect">
            <a:avLst/>
          </a:prstGeom>
        </p:spPr>
        <p:txBody>
          <a:bodyPr vert="horz" lIns="182633" tIns="91318" rIns="182633" bIns="91318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F2E05FD-73AE-47C1-8AA5-516CEF61E4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7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7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7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700">
          <a:solidFill>
            <a:schemeClr val="tx1"/>
          </a:solidFill>
          <a:latin typeface="Calibri" pitchFamily="34" charset="0"/>
        </a:defRPr>
      </a:lvl5pPr>
      <a:lvl6pPr marL="913152" algn="ctr" rtl="0" fontAlgn="base">
        <a:spcBef>
          <a:spcPct val="0"/>
        </a:spcBef>
        <a:spcAft>
          <a:spcPct val="0"/>
        </a:spcAft>
        <a:defRPr sz="8700">
          <a:solidFill>
            <a:schemeClr val="tx1"/>
          </a:solidFill>
          <a:latin typeface="Calibri" pitchFamily="34" charset="0"/>
        </a:defRPr>
      </a:lvl6pPr>
      <a:lvl7pPr marL="1826300" algn="ctr" rtl="0" fontAlgn="base">
        <a:spcBef>
          <a:spcPct val="0"/>
        </a:spcBef>
        <a:spcAft>
          <a:spcPct val="0"/>
        </a:spcAft>
        <a:defRPr sz="8700">
          <a:solidFill>
            <a:schemeClr val="tx1"/>
          </a:solidFill>
          <a:latin typeface="Calibri" pitchFamily="34" charset="0"/>
        </a:defRPr>
      </a:lvl7pPr>
      <a:lvl8pPr marL="2739451" algn="ctr" rtl="0" fontAlgn="base">
        <a:spcBef>
          <a:spcPct val="0"/>
        </a:spcBef>
        <a:spcAft>
          <a:spcPct val="0"/>
        </a:spcAft>
        <a:defRPr sz="8700">
          <a:solidFill>
            <a:schemeClr val="tx1"/>
          </a:solidFill>
          <a:latin typeface="Calibri" pitchFamily="34" charset="0"/>
        </a:defRPr>
      </a:lvl8pPr>
      <a:lvl9pPr marL="3652605" algn="ctr" rtl="0" fontAlgn="base">
        <a:spcBef>
          <a:spcPct val="0"/>
        </a:spcBef>
        <a:spcAft>
          <a:spcPct val="0"/>
        </a:spcAft>
        <a:defRPr sz="8700">
          <a:solidFill>
            <a:schemeClr val="tx1"/>
          </a:solidFill>
          <a:latin typeface="Calibri" pitchFamily="34" charset="0"/>
        </a:defRPr>
      </a:lvl9pPr>
    </p:titleStyle>
    <p:bodyStyle>
      <a:lvl1pPr marL="684860" indent="-6848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3875" indent="-57071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2877" indent="-45657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196026" indent="-45657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09177" indent="-45657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22325" indent="-456579" algn="l" defTabSz="18263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35476" indent="-456579" algn="l" defTabSz="18263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48626" indent="-456579" algn="l" defTabSz="18263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61779" indent="-456579" algn="l" defTabSz="18263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826300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913152" algn="l" defTabSz="1826300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826300" algn="l" defTabSz="1826300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2739451" algn="l" defTabSz="1826300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4pPr>
      <a:lvl5pPr marL="3652605" algn="l" defTabSz="1826300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5pPr>
      <a:lvl6pPr marL="4565754" algn="l" defTabSz="1826300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6pPr>
      <a:lvl7pPr marL="5478902" algn="l" defTabSz="1826300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7pPr>
      <a:lvl8pPr marL="6392051" algn="l" defTabSz="1826300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8pPr>
      <a:lvl9pPr marL="7305207" algn="l" defTabSz="1826300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914559" y="413212"/>
            <a:ext cx="16462058" cy="171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7553" tIns="88779" rIns="177553" bIns="887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914559" y="2402913"/>
            <a:ext cx="16462058" cy="6795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7553" tIns="88779" rIns="177553" bIns="88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14559" y="9544849"/>
            <a:ext cx="4267941" cy="549866"/>
          </a:xfrm>
          <a:prstGeom prst="rect">
            <a:avLst/>
          </a:prstGeom>
        </p:spPr>
        <p:txBody>
          <a:bodyPr vert="horz" lIns="177553" tIns="88779" rIns="177553" bIns="88779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A57BCA7-6FC3-4067-B8AE-D1DAACDD092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249738" y="9544849"/>
            <a:ext cx="5792205" cy="549866"/>
          </a:xfrm>
          <a:prstGeom prst="rect">
            <a:avLst/>
          </a:prstGeom>
        </p:spPr>
        <p:txBody>
          <a:bodyPr vert="horz" lIns="177553" tIns="88779" rIns="177553" bIns="88779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3108678" y="9544849"/>
            <a:ext cx="4267941" cy="549866"/>
          </a:xfrm>
          <a:prstGeom prst="rect">
            <a:avLst/>
          </a:prstGeom>
        </p:spPr>
        <p:txBody>
          <a:bodyPr vert="horz" lIns="177553" tIns="88779" rIns="177553" bIns="88779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F2E05FD-73AE-47C1-8AA5-516CEF61E4A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190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9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9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9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900">
          <a:solidFill>
            <a:schemeClr val="tx1"/>
          </a:solidFill>
          <a:latin typeface="Calibri" pitchFamily="34" charset="0"/>
        </a:defRPr>
      </a:lvl5pPr>
      <a:lvl6pPr marL="887641" algn="ctr" rtl="0" fontAlgn="base">
        <a:spcBef>
          <a:spcPct val="0"/>
        </a:spcBef>
        <a:spcAft>
          <a:spcPct val="0"/>
        </a:spcAft>
        <a:defRPr sz="8900">
          <a:solidFill>
            <a:schemeClr val="tx1"/>
          </a:solidFill>
          <a:latin typeface="Calibri" pitchFamily="34" charset="0"/>
        </a:defRPr>
      </a:lvl6pPr>
      <a:lvl7pPr marL="1775282" algn="ctr" rtl="0" fontAlgn="base">
        <a:spcBef>
          <a:spcPct val="0"/>
        </a:spcBef>
        <a:spcAft>
          <a:spcPct val="0"/>
        </a:spcAft>
        <a:defRPr sz="8900">
          <a:solidFill>
            <a:schemeClr val="tx1"/>
          </a:solidFill>
          <a:latin typeface="Calibri" pitchFamily="34" charset="0"/>
        </a:defRPr>
      </a:lvl7pPr>
      <a:lvl8pPr marL="2662912" algn="ctr" rtl="0" fontAlgn="base">
        <a:spcBef>
          <a:spcPct val="0"/>
        </a:spcBef>
        <a:spcAft>
          <a:spcPct val="0"/>
        </a:spcAft>
        <a:defRPr sz="8900">
          <a:solidFill>
            <a:schemeClr val="tx1"/>
          </a:solidFill>
          <a:latin typeface="Calibri" pitchFamily="34" charset="0"/>
        </a:defRPr>
      </a:lvl8pPr>
      <a:lvl9pPr marL="3550563" algn="ctr" rtl="0" fontAlgn="base">
        <a:spcBef>
          <a:spcPct val="0"/>
        </a:spcBef>
        <a:spcAft>
          <a:spcPct val="0"/>
        </a:spcAft>
        <a:defRPr sz="8900">
          <a:solidFill>
            <a:schemeClr val="tx1"/>
          </a:solidFill>
          <a:latin typeface="Calibri" pitchFamily="34" charset="0"/>
        </a:defRPr>
      </a:lvl9pPr>
    </p:titleStyle>
    <p:bodyStyle>
      <a:lvl1pPr marL="665732" indent="-66573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1pPr>
      <a:lvl2pPr marL="1442426" indent="-55479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219109" indent="-4438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106744" indent="-4438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3994379" indent="-4438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4882023" indent="-443800" algn="l" defTabSz="1775282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5769655" indent="-443800" algn="l" defTabSz="1775282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6657287" indent="-443800" algn="l" defTabSz="1775282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7544941" indent="-443800" algn="l" defTabSz="1775282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775282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87641" algn="l" defTabSz="1775282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775282" algn="l" defTabSz="1775282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2662912" algn="l" defTabSz="1775282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4pPr>
      <a:lvl5pPr marL="3550563" algn="l" defTabSz="1775282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5pPr>
      <a:lvl6pPr marL="4438196" algn="l" defTabSz="1775282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6pPr>
      <a:lvl7pPr marL="5325844" algn="l" defTabSz="1775282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7pPr>
      <a:lvl8pPr marL="6213477" algn="l" defTabSz="1775282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8pPr>
      <a:lvl9pPr marL="7101128" algn="l" defTabSz="1775282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3954" y="3396694"/>
            <a:ext cx="18137189" cy="31897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726" tIns="44372" rIns="88726" bIns="44372" rtlCol="0" anchor="ctr"/>
          <a:lstStyle/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одзаголовок 4"/>
          <p:cNvSpPr txBox="1">
            <a:spLocks/>
          </p:cNvSpPr>
          <p:nvPr/>
        </p:nvSpPr>
        <p:spPr bwMode="auto">
          <a:xfrm>
            <a:off x="173956" y="2482058"/>
            <a:ext cx="17906999" cy="35813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88726" tIns="44372" rIns="88726" bIns="44372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ru-RU" sz="5400" b="1" dirty="0">
                <a:solidFill>
                  <a:srgbClr val="4BACC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5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Стратегия развития сферы физической культуры, спорта 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ru-RU" sz="5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и молодежной политики города Прокопьевска 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ru-RU" sz="5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на 2023-2035 гг. </a:t>
            </a: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defRPr/>
            </a:pPr>
            <a:endParaRPr lang="ru-RU" sz="5400" b="1" dirty="0">
              <a:solidFill>
                <a:srgbClr val="4BACC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defRPr/>
            </a:pPr>
            <a:br>
              <a:rPr lang="ru-RU" b="1" dirty="0">
                <a:solidFill>
                  <a:srgbClr val="173A8D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b="1" dirty="0">
                <a:solidFill>
                  <a:srgbClr val="173A8D"/>
                </a:solidFill>
                <a:latin typeface="Calibri"/>
                <a:cs typeface="Times New Roman" pitchFamily="18" charset="0"/>
              </a:rPr>
            </a:br>
            <a:endParaRPr lang="ru-RU" b="1" dirty="0">
              <a:solidFill>
                <a:srgbClr val="173A8D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8" name="Подзаголовок 4"/>
          <p:cNvSpPr txBox="1">
            <a:spLocks/>
          </p:cNvSpPr>
          <p:nvPr/>
        </p:nvSpPr>
        <p:spPr bwMode="auto">
          <a:xfrm>
            <a:off x="4856768" y="9367237"/>
            <a:ext cx="8229600" cy="7620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27000"/>
          </a:effectLst>
        </p:spPr>
        <p:txBody>
          <a:bodyPr lIns="88726" tIns="104791" rIns="88726" bIns="44372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Clr>
                <a:srgbClr val="4F81BD"/>
              </a:buClr>
              <a:buSzPct val="70000"/>
              <a:defRPr/>
            </a:pPr>
            <a:r>
              <a:rPr lang="ru-RU" sz="2500" b="1" dirty="0">
                <a:solidFill>
                  <a:srgbClr val="4BACC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ПРОКОПЬЕВСК – ТЕРРИТОРИЯ СПОРТА</a:t>
            </a:r>
            <a:endParaRPr lang="ru-RU" sz="2500" b="1" dirty="0">
              <a:solidFill>
                <a:srgbClr val="4BACC6">
                  <a:lumMod val="50000"/>
                </a:srgb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 descr="D:\Обмен\фото для слайдов\1844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6286"/>
            <a:ext cx="3637872" cy="274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Обмен\фото для слайдов\8430182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82"/>
          <a:stretch/>
        </p:blipFill>
        <p:spPr bwMode="auto">
          <a:xfrm>
            <a:off x="3614297" y="6436289"/>
            <a:ext cx="3788289" cy="274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Обмен\фото для слайдов\IMG-20191212-WA0014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296"/>
          <a:stretch/>
        </p:blipFill>
        <p:spPr bwMode="auto">
          <a:xfrm>
            <a:off x="7402586" y="6454545"/>
            <a:ext cx="3811761" cy="274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Обмен\фото для слайдов\Дмитрий Меньшиков  удар ногой в красных перчатках 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2"/>
          <a:stretch/>
        </p:blipFill>
        <p:spPr bwMode="auto">
          <a:xfrm>
            <a:off x="11197162" y="6430239"/>
            <a:ext cx="3778414" cy="274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:\Обмен\фото для слайдов\DSC_4757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82" t="7948" r="16944" b="17358"/>
          <a:stretch/>
        </p:blipFill>
        <p:spPr bwMode="auto">
          <a:xfrm>
            <a:off x="14954507" y="6430002"/>
            <a:ext cx="3336668" cy="2713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СпортОтдел\Desktop\Межведомственный совет Концепция\фоны\спорт.jp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1089" y="82787"/>
            <a:ext cx="1066799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СпортОтдел\Desktop\герб.jpg"/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0" t="6991" r="10050" b="8147"/>
          <a:stretch/>
        </p:blipFill>
        <p:spPr bwMode="auto">
          <a:xfrm>
            <a:off x="223383" y="-7829"/>
            <a:ext cx="988541" cy="124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49386" y="227320"/>
            <a:ext cx="12573001" cy="830997"/>
          </a:xfrm>
          <a:prstGeom prst="rect">
            <a:avLst/>
          </a:prstGeom>
          <a:noFill/>
        </p:spPr>
        <p:txBody>
          <a:bodyPr wrap="square" lIns="91370" tIns="45687" rIns="91370" bIns="45687" rtlCol="0">
            <a:spAutoFit/>
          </a:bodyPr>
          <a:lstStyle/>
          <a:p>
            <a:pPr algn="l"/>
            <a:r>
              <a:rPr lang="ru-RU" sz="2400" b="1" dirty="0">
                <a:solidFill>
                  <a:schemeClr val="bg1"/>
                </a:solidFill>
                <a:latin typeface="Arial Narrow" pitchFamily="34" charset="0"/>
              </a:rPr>
              <a:t>УПРАВЛЕНИЕ ПО ФИЗИЧЕСКОЙ КУЛЬТУРЕ ,СПОРТУ И МОЛОДЕЖНОЙ ПОЛИТИКЕ  АДМИНИСТРАЦИИ ГОРОДА  ПРОКОПЬЕВСКА</a:t>
            </a:r>
          </a:p>
        </p:txBody>
      </p:sp>
    </p:spTree>
    <p:extLst>
      <p:ext uri="{BB962C8B-B14F-4D97-AF65-F5344CB8AC3E}">
        <p14:creationId xmlns:p14="http://schemas.microsoft.com/office/powerpoint/2010/main" val="331945019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/>
          <p:cNvSpPr/>
          <p:nvPr/>
        </p:nvSpPr>
        <p:spPr>
          <a:xfrm>
            <a:off x="13" y="8044670"/>
            <a:ext cx="18291175" cy="6857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81" tIns="45642" rIns="91281" bIns="45642" rtlCol="0" anchor="ctr"/>
          <a:lstStyle/>
          <a:p>
            <a:pPr algn="ctr"/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-1574" y="1379967"/>
            <a:ext cx="18291175" cy="94968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82633" tIns="91318" rIns="182633" bIns="91318" anchor="ctr"/>
          <a:lstStyle/>
          <a:p>
            <a:pPr algn="l">
              <a:defRPr/>
            </a:pPr>
            <a:r>
              <a:rPr lang="ru-RU" sz="2400" dirty="0">
                <a:solidFill>
                  <a:srgbClr val="000000"/>
                </a:solidFill>
                <a:cs typeface="Times New Roman" pitchFamily="18" charset="0"/>
              </a:rPr>
              <a:t>Штат : </a:t>
            </a:r>
            <a:r>
              <a:rPr lang="ru-RU" sz="2400" b="1" dirty="0">
                <a:solidFill>
                  <a:srgbClr val="000000"/>
                </a:solidFill>
                <a:cs typeface="Times New Roman" pitchFamily="18" charset="0"/>
              </a:rPr>
              <a:t>50 чел.</a:t>
            </a:r>
            <a:r>
              <a:rPr lang="ru-RU" sz="2400" dirty="0">
                <a:solidFill>
                  <a:srgbClr val="000000"/>
                </a:solidFill>
                <a:cs typeface="Times New Roman" pitchFamily="18" charset="0"/>
              </a:rPr>
              <a:t>(руководители-4, специалисты-10, ОП-16)</a:t>
            </a:r>
            <a:endParaRPr lang="ru-RU" sz="2400" b="1" dirty="0">
              <a:solidFill>
                <a:srgbClr val="000000"/>
              </a:solidFill>
              <a:cs typeface="Times New Roman" pitchFamily="18" charset="0"/>
            </a:endParaRPr>
          </a:p>
          <a:p>
            <a:pPr algn="l">
              <a:defRPr/>
            </a:pPr>
            <a:r>
              <a:rPr lang="ru-RU" sz="2400" dirty="0">
                <a:solidFill>
                  <a:srgbClr val="000000"/>
                </a:solidFill>
                <a:cs typeface="Times New Roman" pitchFamily="18" charset="0"/>
              </a:rPr>
              <a:t>Тренеры-преподаватели: </a:t>
            </a:r>
            <a:r>
              <a:rPr lang="ru-RU" sz="2400" b="1" dirty="0">
                <a:solidFill>
                  <a:srgbClr val="000000"/>
                </a:solidFill>
                <a:cs typeface="Times New Roman" pitchFamily="18" charset="0"/>
              </a:rPr>
              <a:t>18 чел., </a:t>
            </a:r>
            <a:r>
              <a:rPr lang="ru-RU" sz="2400" dirty="0">
                <a:solidFill>
                  <a:srgbClr val="000000"/>
                </a:solidFill>
                <a:cs typeface="Times New Roman" pitchFamily="18" charset="0"/>
              </a:rPr>
              <a:t>категории: 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II</a:t>
            </a:r>
            <a:r>
              <a:rPr lang="ru-RU" sz="2400" dirty="0">
                <a:solidFill>
                  <a:srgbClr val="000000"/>
                </a:solidFill>
                <a:cs typeface="Times New Roman" pitchFamily="18" charset="0"/>
              </a:rPr>
              <a:t> – </a:t>
            </a:r>
            <a:r>
              <a:rPr lang="ru-RU" sz="2400" b="1" dirty="0">
                <a:solidFill>
                  <a:srgbClr val="000000"/>
                </a:solidFill>
                <a:cs typeface="Times New Roman" pitchFamily="18" charset="0"/>
              </a:rPr>
              <a:t>16 чел. </a:t>
            </a:r>
          </a:p>
          <a:p>
            <a:pPr algn="l">
              <a:defRPr/>
            </a:pPr>
            <a:r>
              <a:rPr lang="ru-RU" sz="2400" dirty="0">
                <a:solidFill>
                  <a:srgbClr val="000000"/>
                </a:solidFill>
                <a:cs typeface="Times New Roman" pitchFamily="18" charset="0"/>
              </a:rPr>
              <a:t>Занимающиеся: </a:t>
            </a:r>
            <a:r>
              <a:rPr lang="ru-RU" sz="2400" b="1" dirty="0">
                <a:solidFill>
                  <a:srgbClr val="000000"/>
                </a:solidFill>
                <a:cs typeface="Times New Roman" pitchFamily="18" charset="0"/>
              </a:rPr>
              <a:t>836 чел. </a:t>
            </a:r>
            <a:r>
              <a:rPr lang="ru-RU" sz="2400" dirty="0">
                <a:solidFill>
                  <a:srgbClr val="000000"/>
                </a:solidFill>
                <a:cs typeface="Times New Roman" pitchFamily="18" charset="0"/>
              </a:rPr>
              <a:t>, учебные группы: </a:t>
            </a:r>
            <a:r>
              <a:rPr lang="ru-RU" sz="2400" b="1" dirty="0">
                <a:solidFill>
                  <a:srgbClr val="000000"/>
                </a:solidFill>
                <a:cs typeface="Times New Roman" pitchFamily="18" charset="0"/>
              </a:rPr>
              <a:t>45  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879" y="44923"/>
            <a:ext cx="7738336" cy="707729"/>
          </a:xfrm>
          <a:prstGeom prst="rect">
            <a:avLst/>
          </a:prstGeom>
          <a:noFill/>
        </p:spPr>
        <p:txBody>
          <a:bodyPr wrap="none" lIns="91281" tIns="45642" rIns="91281" bIns="45642" rtlCol="0">
            <a:spAutoFit/>
          </a:bodyPr>
          <a:lstStyle/>
          <a:p>
            <a:pPr algn="l">
              <a:defRPr/>
            </a:pPr>
            <a:r>
              <a:rPr lang="ru-RU" sz="40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МАУ ДО «Спортивная школа №1»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879" y="8610690"/>
            <a:ext cx="11176054" cy="1569660"/>
          </a:xfrm>
          <a:prstGeom prst="rect">
            <a:avLst/>
          </a:prstGeom>
          <a:noFill/>
          <a:ln>
            <a:noFill/>
          </a:ln>
        </p:spPr>
        <p:txBody>
          <a:bodyPr wrap="square" lIns="91281" tIns="45642" rIns="91281" bIns="45642" rtlCol="0">
            <a:spAutoFit/>
          </a:bodyPr>
          <a:lstStyle/>
          <a:p>
            <a:pPr marL="456399" indent="-456399" algn="l" defTabSz="1065343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200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190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спортсменов массовых разрядов</a:t>
            </a:r>
          </a:p>
          <a:p>
            <a:pPr marL="456399" indent="-456399" algn="l">
              <a:buFont typeface="Wingdings" pitchFamily="2" charset="2"/>
              <a:buChar char="Ø"/>
              <a:defRPr/>
            </a:pPr>
            <a:r>
              <a:rPr lang="ru-RU" sz="3200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10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членов сборной команды Кемеровской области по фигурному катанию</a:t>
            </a:r>
          </a:p>
          <a:p>
            <a:pPr marL="456399" indent="-456399" algn="l" defTabSz="1065343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200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65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хоккеистов переданы в хоккейные клубы области, региона, России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" y="8044658"/>
            <a:ext cx="10898186" cy="584776"/>
          </a:xfrm>
          <a:prstGeom prst="rect">
            <a:avLst/>
          </a:prstGeom>
          <a:noFill/>
          <a:ln>
            <a:noFill/>
          </a:ln>
        </p:spPr>
        <p:txBody>
          <a:bodyPr wrap="square" lIns="91281" tIns="45642" rIns="91281" bIns="45642" rtlCol="0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B050"/>
                </a:solidFill>
                <a:latin typeface="+mn-lt"/>
                <a:cs typeface="Times New Roman" pitchFamily="18" charset="0"/>
              </a:rPr>
              <a:t>Спортивные результаты за 2015 – 2017годы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895" y="657576"/>
            <a:ext cx="10366592" cy="584776"/>
          </a:xfrm>
          <a:prstGeom prst="rect">
            <a:avLst/>
          </a:prstGeom>
          <a:noFill/>
        </p:spPr>
        <p:txBody>
          <a:bodyPr wrap="square" lIns="91281" tIns="45642" rIns="91281" bIns="45642" rtlCol="0">
            <a:spAutoFit/>
          </a:bodyPr>
          <a:lstStyle/>
          <a:p>
            <a:pPr algn="l"/>
            <a:r>
              <a:rPr lang="ru-RU" sz="32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Адрес: ул. Институтская, 21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0" y="6768127"/>
            <a:ext cx="9297987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281" tIns="45642" rIns="91281" bIns="45642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dirty="0">
                <a:latin typeface="+mn-lt"/>
              </a:rPr>
              <a:t>Расходы за 2017 год 20835 тыс.руб.(МБ-20292, ВБ-543)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+mn-lt"/>
              </a:rPr>
              <a:t> ФОТ-14986(МБ-14607,ВБ-9379); СММ –5249( МБ-5170,ВБ-79); ЖКУ-МБ-9, ВБ-0,4); прочие расходы – 590 (МБ-505,ВБ-85)</a:t>
            </a:r>
          </a:p>
        </p:txBody>
      </p:sp>
      <p:graphicFrame>
        <p:nvGraphicFramePr>
          <p:cNvPr id="44" name="Таблица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378160"/>
              </p:ext>
            </p:extLst>
          </p:nvPr>
        </p:nvGraphicFramePr>
        <p:xfrm>
          <a:off x="-17459" y="2558264"/>
          <a:ext cx="18292758" cy="421982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847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43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9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21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725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024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4725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7253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45938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45938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79120">
                <a:tc rowSpan="2">
                  <a:txBody>
                    <a:bodyPr/>
                    <a:lstStyle/>
                    <a:p>
                      <a:pPr marL="0" marR="0" indent="0" algn="ctr" defTabSz="1829512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</a:rPr>
                        <a:t>Вид спорта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</a:rPr>
                        <a:t>Занимающиеся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</a:rPr>
                        <a:t>Тренеры-преподаватели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</a:rPr>
                        <a:t>Места проведения 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</a:rPr>
                        <a:t>УТ занятий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Средняя численность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(норма 45-60чел)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err="1"/>
                        <a:t>Коэф</a:t>
                      </a:r>
                      <a:r>
                        <a:rPr lang="ru-RU" sz="1600" dirty="0"/>
                        <a:t>. замещения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Занимающиеся по этапам подготовки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Спортсмены-разрядники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Победители</a:t>
                      </a:r>
                      <a:r>
                        <a:rPr lang="ru-RU" sz="1600" baseline="0" dirty="0"/>
                        <a:t> и призеры СММ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Кол-во</a:t>
                      </a:r>
                      <a:r>
                        <a:rPr lang="ru-RU" sz="1600" baseline="0" dirty="0"/>
                        <a:t> результативных тренеров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КПД 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тренеров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2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СОГ/НП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ТГ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массовые/ </a:t>
                      </a:r>
                    </a:p>
                    <a:p>
                      <a:pPr algn="ctr"/>
                      <a:r>
                        <a:rPr lang="ru-RU" sz="1600" dirty="0"/>
                        <a:t>1 разряд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КО/СФО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2">
                <a:tc>
                  <a:txBody>
                    <a:bodyPr/>
                    <a:lstStyle/>
                    <a:p>
                      <a:pPr marL="0" marR="0" indent="0" algn="l" defTabSz="18295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>
                          <a:solidFill>
                            <a:schemeClr val="tx2"/>
                          </a:solidFill>
                        </a:rPr>
                        <a:t>ХОККЕЙ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/>
                        <a:t>278</a:t>
                      </a:r>
                      <a:endParaRPr lang="ru-RU" sz="2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/>
                        <a:t>7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100" kern="1200" dirty="0"/>
                        <a:t> СК «Снежинка»</a:t>
                      </a:r>
                      <a:endParaRPr lang="ru-RU" sz="2100" dirty="0"/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40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1,7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78/44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156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85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25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5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0,57 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1560">
                <a:tc>
                  <a:txBody>
                    <a:bodyPr/>
                    <a:lstStyle/>
                    <a:p>
                      <a:pPr marL="0" marR="0" indent="0" algn="l" defTabSz="18295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>
                          <a:solidFill>
                            <a:schemeClr val="tx2"/>
                          </a:solidFill>
                        </a:rPr>
                        <a:t>ФУТБОЛ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/>
                        <a:t>486</a:t>
                      </a:r>
                      <a:endParaRPr lang="ru-RU" sz="2100" kern="1200" dirty="0"/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2100" kern="1200" dirty="0"/>
                        <a:t>СРЦ «Солнечный», </a:t>
                      </a:r>
                    </a:p>
                    <a:p>
                      <a:pPr algn="l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2100" kern="1200" dirty="0"/>
                        <a:t>стадион «Шахтер», </a:t>
                      </a:r>
                      <a:endParaRPr lang="en-US" sz="2100" kern="1200" dirty="0"/>
                    </a:p>
                    <a:p>
                      <a:pPr algn="l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2100" kern="1200" dirty="0"/>
                        <a:t>школы:10,14,15,62</a:t>
                      </a:r>
                      <a:endParaRPr lang="ru-RU" sz="2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54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1,4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81/252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153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56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60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3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0,55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1471">
                <a:tc>
                  <a:txBody>
                    <a:bodyPr/>
                    <a:lstStyle/>
                    <a:p>
                      <a:pPr algn="l"/>
                      <a:r>
                        <a:rPr lang="ru-RU" sz="2400" b="1" kern="1200" dirty="0">
                          <a:solidFill>
                            <a:schemeClr val="tx2"/>
                          </a:solidFill>
                        </a:rPr>
                        <a:t>ФИГУРНОЕ </a:t>
                      </a:r>
                    </a:p>
                    <a:p>
                      <a:pPr algn="l"/>
                      <a:r>
                        <a:rPr lang="ru-RU" sz="2400" b="1" kern="1200" dirty="0">
                          <a:solidFill>
                            <a:schemeClr val="tx2"/>
                          </a:solidFill>
                        </a:rPr>
                        <a:t>КАТАНИЕ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/>
                        <a:t>72</a:t>
                      </a:r>
                      <a:endParaRPr lang="ru-RU" sz="2100" kern="1200" dirty="0"/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8295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kern="1200" dirty="0"/>
                        <a:t>СК «Снежинка»</a:t>
                      </a:r>
                    </a:p>
                    <a:p>
                      <a:pPr algn="l"/>
                      <a:endParaRPr lang="ru-RU" sz="2100" dirty="0"/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36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1,6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20/20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32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49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22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1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0,5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9907586" y="6768127"/>
            <a:ext cx="8326428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281" tIns="45642" rIns="91281" bIns="45642" rtlCol="0">
            <a:spAutoFit/>
          </a:bodyPr>
          <a:lstStyle/>
          <a:p>
            <a:r>
              <a:rPr lang="ru-RU" sz="2400" b="1" i="1" dirty="0">
                <a:latin typeface="+mn-lt"/>
              </a:rPr>
              <a:t>Привлеченные средства за 2017 год :</a:t>
            </a:r>
          </a:p>
          <a:p>
            <a:r>
              <a:rPr lang="ru-RU" sz="2400" b="1" i="1" dirty="0">
                <a:latin typeface="+mn-lt"/>
              </a:rPr>
              <a:t>хоккей- 1369,0  тыс.руб., футбол – 101 тыс.руб.</a:t>
            </a:r>
          </a:p>
          <a:p>
            <a:r>
              <a:rPr lang="ru-RU" sz="2400" b="1" i="1" dirty="0">
                <a:latin typeface="+mn-lt"/>
              </a:rPr>
              <a:t>фигурное катание- 112  тыс. руб.</a:t>
            </a:r>
          </a:p>
        </p:txBody>
      </p:sp>
      <p:sp>
        <p:nvSpPr>
          <p:cNvPr id="16" name="TextBox 15"/>
          <p:cNvSpPr txBox="1"/>
          <p:nvPr/>
        </p:nvSpPr>
        <p:spPr>
          <a:xfrm flipH="1">
            <a:off x="11236933" y="8617620"/>
            <a:ext cx="6824053" cy="17081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91281" tIns="45642" rIns="91281" bIns="45642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100" dirty="0">
                <a:latin typeface="+mn-lt"/>
              </a:rPr>
              <a:t>Дорогостоящий  спортивный инвентарь и форма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100" dirty="0">
                <a:latin typeface="+mn-lt"/>
              </a:rPr>
              <a:t>Высокие затраты для участие в спортивных соревнованиях, в т.ч. на перевозку детей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100" dirty="0">
                <a:latin typeface="+mn-lt"/>
              </a:rPr>
              <a:t>Высокие требования для присвоения спортивных разрядов в игровых видах спорта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701594" y="8002152"/>
            <a:ext cx="4038601" cy="584776"/>
          </a:xfrm>
          <a:prstGeom prst="rect">
            <a:avLst/>
          </a:prstGeom>
          <a:noFill/>
        </p:spPr>
        <p:txBody>
          <a:bodyPr wrap="square" lIns="91281" tIns="45642" rIns="91281" bIns="45642" rtlCol="0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+mn-lt"/>
              </a:rPr>
              <a:t>Проблемы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0803537" y="8139155"/>
            <a:ext cx="7466012" cy="208665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281" tIns="0" rIns="91281" bIns="0" rtlCol="0" anchor="b" anchorCtr="0"/>
          <a:lstStyle/>
          <a:p>
            <a:pPr algn="just">
              <a:buFont typeface="Wingdings" pitchFamily="2" charset="2"/>
              <a:buChar char="ü"/>
            </a:pPr>
            <a:r>
              <a:rPr lang="ru-RU" sz="2100" dirty="0">
                <a:solidFill>
                  <a:schemeClr val="tx1"/>
                </a:solidFill>
              </a:rPr>
              <a:t>Дорогостоящий  спортивный инвентарь и форма                   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100" dirty="0">
                <a:solidFill>
                  <a:schemeClr val="tx1"/>
                </a:solidFill>
              </a:rPr>
              <a:t>Высокие затраты на участие в спортивных    соревнованиях, в т.ч.   на перевозку детей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100" dirty="0">
                <a:solidFill>
                  <a:schemeClr val="tx1"/>
                </a:solidFill>
              </a:rPr>
              <a:t>Высокие требования для присвоения спортивных разрядов в игровых видах спорта</a:t>
            </a:r>
          </a:p>
        </p:txBody>
      </p:sp>
      <p:sp>
        <p:nvSpPr>
          <p:cNvPr id="19" name="Пятиугольник 18"/>
          <p:cNvSpPr/>
          <p:nvPr/>
        </p:nvSpPr>
        <p:spPr>
          <a:xfrm rot="5400000">
            <a:off x="14332989" y="4680421"/>
            <a:ext cx="516689" cy="7467601"/>
          </a:xfrm>
          <a:prstGeom prst="homePlat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281" tIns="45642" rIns="91281" bIns="45642" rtlCol="0" anchor="ctr"/>
          <a:lstStyle/>
          <a:p>
            <a:pPr>
              <a:defRPr/>
            </a:pP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859111" y="8155878"/>
            <a:ext cx="7466010" cy="430887"/>
          </a:xfrm>
          <a:prstGeom prst="rect">
            <a:avLst/>
          </a:prstGeom>
          <a:noFill/>
        </p:spPr>
        <p:txBody>
          <a:bodyPr wrap="square" lIns="91281" tIns="45642" rIns="91281" bIns="45642" rtlCol="0">
            <a:spAutoFit/>
          </a:bodyPr>
          <a:lstStyle/>
          <a:p>
            <a:r>
              <a:rPr lang="ru-RU" sz="2200" b="1" dirty="0">
                <a:solidFill>
                  <a:schemeClr val="bg1"/>
                </a:solidFill>
                <a:latin typeface="+mn-lt"/>
              </a:rPr>
              <a:t>ПРОБЛЕМЫ:</a:t>
            </a:r>
          </a:p>
        </p:txBody>
      </p:sp>
      <p:pic>
        <p:nvPicPr>
          <p:cNvPr id="21" name="Picture 2" descr="C:\Users\СпортОтдел\Desktop\герб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0" t="6991" r="10050" b="8147"/>
          <a:stretch/>
        </p:blipFill>
        <p:spPr bwMode="auto">
          <a:xfrm>
            <a:off x="17222792" y="-7829"/>
            <a:ext cx="988541" cy="124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СпортОтдел\Desktop\Межведомственный совет Концепция\фоны\спорт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5987" y="103465"/>
            <a:ext cx="1066799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82854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13" y="1410047"/>
            <a:ext cx="18291175" cy="13421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82633" tIns="91318" rIns="182633" bIns="91318" anchor="ctr"/>
          <a:lstStyle/>
          <a:p>
            <a:pPr algn="l">
              <a:defRPr/>
            </a:pP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  	</a:t>
            </a:r>
            <a:endParaRPr lang="ru-RU" sz="29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794" y="97771"/>
            <a:ext cx="7732693" cy="707729"/>
          </a:xfrm>
          <a:prstGeom prst="rect">
            <a:avLst/>
          </a:prstGeom>
          <a:noFill/>
        </p:spPr>
        <p:txBody>
          <a:bodyPr wrap="none" lIns="91281" tIns="45642" rIns="91281" bIns="45642" rtlCol="0">
            <a:spAutoFit/>
          </a:bodyPr>
          <a:lstStyle/>
          <a:p>
            <a:pPr algn="l">
              <a:defRPr/>
            </a:pPr>
            <a:r>
              <a:rPr lang="ru-RU" sz="40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МБУ ДО «Спортивная школа №2»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32781" y="642851"/>
            <a:ext cx="5560006" cy="584618"/>
          </a:xfrm>
          <a:prstGeom prst="rect">
            <a:avLst/>
          </a:prstGeom>
          <a:noFill/>
        </p:spPr>
        <p:txBody>
          <a:bodyPr wrap="square" lIns="91281" tIns="45642" rIns="91281" bIns="45642" rtlCol="0">
            <a:spAutoFit/>
          </a:bodyPr>
          <a:lstStyle/>
          <a:p>
            <a:pPr algn="l"/>
            <a:r>
              <a:rPr lang="ru-RU" sz="32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Адрес: ул.</a:t>
            </a:r>
            <a:r>
              <a:rPr lang="en-US" sz="32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Ноградская,</a:t>
            </a:r>
            <a:r>
              <a:rPr lang="en-US" sz="32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20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0" y="8359125"/>
            <a:ext cx="12327324" cy="1938992"/>
          </a:xfrm>
          <a:prstGeom prst="rect">
            <a:avLst/>
          </a:prstGeom>
          <a:noFill/>
          <a:ln>
            <a:noFill/>
          </a:ln>
        </p:spPr>
        <p:txBody>
          <a:bodyPr wrap="square" lIns="91281" tIns="45642" rIns="91281" bIns="45642" rtlCol="0">
            <a:spAutoFit/>
          </a:bodyPr>
          <a:lstStyle/>
          <a:p>
            <a:pPr marL="456399" indent="-456399" algn="l">
              <a:buFont typeface="Wingdings" pitchFamily="2" charset="2"/>
              <a:buChar char="Ø"/>
              <a:defRPr/>
            </a:pPr>
            <a:r>
              <a:rPr lang="ru-RU" sz="3200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17</a:t>
            </a:r>
            <a:r>
              <a:rPr lang="ru-RU" sz="3200" b="1" dirty="0">
                <a:latin typeface="+mn-lt"/>
                <a:cs typeface="Times New Roman" pitchFamily="18" charset="0"/>
              </a:rPr>
              <a:t> </a:t>
            </a:r>
            <a:r>
              <a:rPr lang="ru-RU" sz="2400" b="1" dirty="0">
                <a:latin typeface="+mn-lt"/>
                <a:cs typeface="Times New Roman" pitchFamily="18" charset="0"/>
              </a:rPr>
              <a:t>кандидатов в мастера спорта</a:t>
            </a:r>
          </a:p>
          <a:p>
            <a:pPr marL="456399" indent="-456399" algn="l">
              <a:buFont typeface="Wingdings" pitchFamily="2" charset="2"/>
              <a:buChar char="Ø"/>
              <a:defRPr/>
            </a:pPr>
            <a:r>
              <a:rPr lang="ru-RU" sz="3200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28</a:t>
            </a:r>
            <a:r>
              <a:rPr lang="ru-RU" sz="3200" b="1" dirty="0">
                <a:latin typeface="+mn-lt"/>
                <a:cs typeface="Times New Roman" pitchFamily="18" charset="0"/>
              </a:rPr>
              <a:t> </a:t>
            </a:r>
            <a:r>
              <a:rPr lang="ru-RU" sz="2400" b="1" dirty="0">
                <a:latin typeface="+mn-lt"/>
                <a:cs typeface="Times New Roman" pitchFamily="18" charset="0"/>
              </a:rPr>
              <a:t>членов сборной команды Кемеровской области (</a:t>
            </a:r>
            <a:r>
              <a:rPr lang="ru-RU" sz="3200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7</a:t>
            </a:r>
            <a:r>
              <a:rPr lang="ru-RU" sz="3200" b="1" dirty="0">
                <a:latin typeface="+mn-lt"/>
                <a:cs typeface="Times New Roman" pitchFamily="18" charset="0"/>
              </a:rPr>
              <a:t> </a:t>
            </a:r>
            <a:r>
              <a:rPr lang="ru-RU" sz="2400" b="1" dirty="0">
                <a:latin typeface="+mn-lt"/>
                <a:cs typeface="Times New Roman" pitchFamily="18" charset="0"/>
              </a:rPr>
              <a:t>по шахматам, </a:t>
            </a:r>
            <a:r>
              <a:rPr lang="ru-RU" sz="3200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21</a:t>
            </a:r>
            <a:r>
              <a:rPr lang="ru-RU" sz="3200" b="1" dirty="0">
                <a:latin typeface="+mn-lt"/>
                <a:cs typeface="Times New Roman" pitchFamily="18" charset="0"/>
              </a:rPr>
              <a:t> </a:t>
            </a:r>
            <a:r>
              <a:rPr lang="ru-RU" sz="2400" b="1" dirty="0">
                <a:latin typeface="+mn-lt"/>
                <a:cs typeface="Times New Roman" pitchFamily="18" charset="0"/>
              </a:rPr>
              <a:t>по шашкам)</a:t>
            </a:r>
          </a:p>
          <a:p>
            <a:pPr marL="456399" indent="-456399" algn="l">
              <a:buFont typeface="Wingdings" pitchFamily="2" charset="2"/>
              <a:buChar char="Ø"/>
              <a:defRPr/>
            </a:pPr>
            <a:r>
              <a:rPr lang="ru-RU" sz="3200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297</a:t>
            </a:r>
            <a:r>
              <a:rPr lang="ru-RU" sz="3200" b="1" dirty="0">
                <a:latin typeface="+mn-lt"/>
                <a:cs typeface="Times New Roman" pitchFamily="18" charset="0"/>
              </a:rPr>
              <a:t> </a:t>
            </a:r>
            <a:r>
              <a:rPr lang="ru-RU" sz="2400" b="1" dirty="0">
                <a:latin typeface="+mn-lt"/>
                <a:cs typeface="Times New Roman" pitchFamily="18" charset="0"/>
              </a:rPr>
              <a:t>спортсменов массовых разрядов</a:t>
            </a:r>
          </a:p>
          <a:p>
            <a:pPr marL="342300" indent="-342300" algn="l">
              <a:defRPr/>
            </a:pPr>
            <a:endParaRPr lang="ru-RU" sz="2400" b="1" dirty="0">
              <a:latin typeface="+mn-lt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8381" y="7988153"/>
            <a:ext cx="10498806" cy="584776"/>
          </a:xfrm>
          <a:prstGeom prst="rect">
            <a:avLst/>
          </a:prstGeom>
          <a:noFill/>
          <a:ln>
            <a:noFill/>
          </a:ln>
        </p:spPr>
        <p:txBody>
          <a:bodyPr wrap="square" lIns="91281" tIns="45642" rIns="91281" bIns="45642" rtlCol="0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>
                <a:solidFill>
                  <a:srgbClr val="760000"/>
                </a:solidFill>
                <a:latin typeface="+mn-lt"/>
                <a:cs typeface="Times New Roman" pitchFamily="18" charset="0"/>
              </a:rPr>
              <a:t>    </a:t>
            </a:r>
            <a:r>
              <a:rPr lang="ru-RU" sz="3200" b="1" dirty="0">
                <a:solidFill>
                  <a:srgbClr val="00B050"/>
                </a:solidFill>
                <a:latin typeface="+mn-lt"/>
                <a:cs typeface="Times New Roman" pitchFamily="18" charset="0"/>
              </a:rPr>
              <a:t>Спортивные результаты за 2015 – 2017</a:t>
            </a:r>
            <a:r>
              <a:rPr lang="en-US" sz="3200" b="1" dirty="0">
                <a:solidFill>
                  <a:srgbClr val="00B050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00B050"/>
                </a:solidFill>
                <a:latin typeface="+mn-lt"/>
                <a:cs typeface="Times New Roman" pitchFamily="18" charset="0"/>
              </a:rPr>
              <a:t>гг.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2681" y="1431286"/>
            <a:ext cx="18128283" cy="1200329"/>
          </a:xfrm>
          <a:prstGeom prst="rect">
            <a:avLst/>
          </a:prstGeom>
          <a:noFill/>
        </p:spPr>
        <p:txBody>
          <a:bodyPr wrap="square" lIns="91281" tIns="45642" rIns="91281" bIns="45642" rtlCol="0">
            <a:spAutoFit/>
          </a:bodyPr>
          <a:lstStyle/>
          <a:p>
            <a:pPr algn="l">
              <a:defRPr/>
            </a:pPr>
            <a:r>
              <a:rPr lang="ru-RU" sz="24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Штат : </a:t>
            </a:r>
            <a:r>
              <a:rPr lang="ru-RU" sz="24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30 чел. </a:t>
            </a:r>
            <a:r>
              <a:rPr lang="ru-RU" sz="24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(руководители-4, специалисты-3, ОП – 8)</a:t>
            </a:r>
            <a:endParaRPr lang="ru-RU" sz="2400" b="1" dirty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algn="l">
              <a:defRPr/>
            </a:pPr>
            <a:r>
              <a:rPr lang="ru-RU" sz="24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Тренеры-преподаватели: </a:t>
            </a:r>
            <a:r>
              <a:rPr lang="ru-RU" sz="24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15 чел., </a:t>
            </a:r>
            <a:r>
              <a:rPr lang="ru-RU" sz="24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категории: в/к – </a:t>
            </a:r>
            <a:r>
              <a:rPr lang="ru-RU" sz="24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8 чел.,</a:t>
            </a:r>
            <a:r>
              <a:rPr lang="ru-RU" sz="24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I</a:t>
            </a:r>
            <a:r>
              <a:rPr lang="ru-RU" sz="24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– </a:t>
            </a:r>
            <a:r>
              <a:rPr lang="ru-RU" sz="24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4 чел.</a:t>
            </a:r>
            <a:endParaRPr lang="ru-RU" sz="2400" dirty="0">
              <a:latin typeface="+mn-lt"/>
            </a:endParaRPr>
          </a:p>
          <a:p>
            <a:pPr algn="l">
              <a:defRPr/>
            </a:pPr>
            <a:r>
              <a:rPr lang="ru-RU" sz="24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Занимающиеся: </a:t>
            </a:r>
            <a:r>
              <a:rPr lang="ru-RU" sz="24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1 202 чел., </a:t>
            </a:r>
            <a:r>
              <a:rPr lang="ru-RU" sz="24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учебные группы: </a:t>
            </a:r>
            <a:r>
              <a:rPr lang="ru-RU" sz="24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65</a:t>
            </a:r>
            <a:endParaRPr lang="ru-RU" sz="2400" dirty="0"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6794" y="6603171"/>
            <a:ext cx="9585993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281" tIns="45642" rIns="91281" bIns="45642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dirty="0">
                <a:latin typeface="+mn-lt"/>
              </a:rPr>
              <a:t>Расходы за 2017 год 12552 тыс.руб.(МБ-11050, ВБ-1502)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+mn-lt"/>
              </a:rPr>
              <a:t> ФОТ-1180</a:t>
            </a:r>
            <a:r>
              <a:rPr lang="en-US" sz="2400" dirty="0">
                <a:latin typeface="+mn-lt"/>
              </a:rPr>
              <a:t>9</a:t>
            </a:r>
            <a:r>
              <a:rPr lang="ru-RU" sz="2400" dirty="0">
                <a:latin typeface="+mn-lt"/>
              </a:rPr>
              <a:t>(МБ-10874,ВБ-935); СММ – МБ-33; ЖКУ-94(МБ-93, ВБ-0,4);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+mn-lt"/>
              </a:rPr>
              <a:t>прочие расходы – 617(МБ-50,ВБ-567</a:t>
            </a: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125273"/>
              </p:ext>
            </p:extLst>
          </p:nvPr>
        </p:nvGraphicFramePr>
        <p:xfrm>
          <a:off x="1601" y="2752193"/>
          <a:ext cx="18292759" cy="372274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7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5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64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21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00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59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921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585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3831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05858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2800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2800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579120">
                <a:tc rowSpan="2">
                  <a:txBody>
                    <a:bodyPr/>
                    <a:lstStyle/>
                    <a:p>
                      <a:pPr marL="0" marR="0" indent="0" algn="ctr" defTabSz="1829512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</a:rPr>
                        <a:t>Вид спорта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</a:rPr>
                        <a:t>Занимающиеся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</a:rPr>
                        <a:t>Тренеры-преподаватели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</a:rPr>
                        <a:t>Места проведения 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</a:rPr>
                        <a:t>УТ занятий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8295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Средняя численность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(норма 45-60чел)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err="1"/>
                        <a:t>Коэф</a:t>
                      </a:r>
                      <a:r>
                        <a:rPr lang="ru-RU" sz="1600" dirty="0"/>
                        <a:t>.</a:t>
                      </a:r>
                    </a:p>
                    <a:p>
                      <a:pPr algn="ctr"/>
                      <a:r>
                        <a:rPr lang="ru-RU" sz="1600" dirty="0"/>
                        <a:t>замещения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Занимающиеся по этапам подготовки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Спортсмены-разрядники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Победители</a:t>
                      </a:r>
                      <a:r>
                        <a:rPr lang="ru-RU" sz="1600" baseline="0" dirty="0"/>
                        <a:t> и призеры СММ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Кол-во</a:t>
                      </a:r>
                      <a:r>
                        <a:rPr lang="ru-RU" sz="1600" baseline="0" dirty="0"/>
                        <a:t> результативных тренеров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КПД тренеров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СОГ/НП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ТГ/ССМ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массовые /1 разряд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КМС/звания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КО/СФО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РФ/МН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4824">
                <a:tc>
                  <a:txBody>
                    <a:bodyPr/>
                    <a:lstStyle/>
                    <a:p>
                      <a:pPr algn="l"/>
                      <a:r>
                        <a:rPr lang="ru-RU" sz="2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ШАХМАТЫ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723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8295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Помещения ДЮСШ, </a:t>
                      </a:r>
                      <a:endParaRPr lang="en-US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defRPr/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школы: 11,12,15,35,</a:t>
                      </a:r>
                    </a:p>
                    <a:p>
                      <a:pPr algn="l">
                        <a:defRPr/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44,32,51,71,72, </a:t>
                      </a:r>
                    </a:p>
                    <a:p>
                      <a:pPr algn="l">
                        <a:defRPr/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дет.сады: 6,105,111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90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1,4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550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173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265/5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1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12/1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-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3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0,25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841">
                <a:tc>
                  <a:txBody>
                    <a:bodyPr/>
                    <a:lstStyle/>
                    <a:p>
                      <a:pPr marL="0" marR="0" indent="0" algn="l" defTabSz="18295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ШАШКИ</a:t>
                      </a:r>
                      <a:endParaRPr lang="ru-RU" sz="2400" b="1" kern="1200" dirty="0">
                        <a:solidFill>
                          <a:schemeClr val="tx2"/>
                        </a:solidFill>
                      </a:endParaRPr>
                    </a:p>
                  </a:txBody>
                  <a:tcPr marL="91439" marR="9143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 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7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Помещения ДЮСШ, </a:t>
                      </a:r>
                    </a:p>
                    <a:p>
                      <a:pPr algn="l">
                        <a:defRPr/>
                      </a:pPr>
                      <a:r>
                        <a:rPr lang="ru-RU" sz="17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школа №</a:t>
                      </a:r>
                      <a:r>
                        <a:rPr lang="ru-RU" sz="1700" kern="1200" baseline="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7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45, </a:t>
                      </a:r>
                    </a:p>
                    <a:p>
                      <a:pPr algn="l">
                        <a:defRPr/>
                      </a:pPr>
                      <a:r>
                        <a:rPr lang="ru-RU" sz="17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дет. сад № 103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41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1,6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-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24/8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32/3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8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82/6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51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1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1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831387" y="6603171"/>
            <a:ext cx="8402627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281" tIns="45642" rIns="91281" bIns="45642" rtlCol="0">
            <a:spAutoFit/>
          </a:bodyPr>
          <a:lstStyle/>
          <a:p>
            <a:r>
              <a:rPr lang="ru-RU" sz="2400" b="1" i="1" dirty="0">
                <a:latin typeface="+mn-lt"/>
              </a:rPr>
              <a:t>Привлеченные средства   за 2017 год: </a:t>
            </a:r>
          </a:p>
          <a:p>
            <a:r>
              <a:rPr lang="ru-RU" sz="2400" b="1" i="1" dirty="0">
                <a:latin typeface="+mn-lt"/>
              </a:rPr>
              <a:t>спонсорские средства – 400 тыс. руб. (доступная среда)</a:t>
            </a:r>
          </a:p>
          <a:p>
            <a:r>
              <a:rPr lang="ru-RU" sz="2400" b="1" i="1" dirty="0">
                <a:latin typeface="+mn-lt"/>
              </a:rPr>
              <a:t>родители -  658,8 тыс. руб. (участие в соревнованиях)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898188" y="8044656"/>
            <a:ext cx="6326184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91281" tIns="45642" rIns="91281" bIns="45642" rtlCol="0">
            <a:spAutoFit/>
          </a:bodyPr>
          <a:lstStyle/>
          <a:p>
            <a:r>
              <a:rPr lang="ru-RU" sz="2400" b="1" dirty="0">
                <a:latin typeface="+mn-lt"/>
              </a:rPr>
              <a:t>Основное направление – массовый спорт </a:t>
            </a:r>
          </a:p>
          <a:p>
            <a:r>
              <a:rPr lang="ru-RU" sz="2400" b="1" dirty="0">
                <a:latin typeface="+mn-lt"/>
              </a:rPr>
              <a:t>(88% занимающихся на этапах СОГ, НП)</a:t>
            </a:r>
          </a:p>
        </p:txBody>
      </p:sp>
      <p:pic>
        <p:nvPicPr>
          <p:cNvPr id="16" name="Picture 2" descr="C:\Users\СпортОтдел\Desktop\герб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0" t="6991" r="10050" b="8147"/>
          <a:stretch/>
        </p:blipFill>
        <p:spPr bwMode="auto">
          <a:xfrm>
            <a:off x="17222792" y="-7829"/>
            <a:ext cx="988541" cy="124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СпортОтдел\Desktop\Межведомственный совет Концепция\фоны\спорт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5987" y="103465"/>
            <a:ext cx="1066799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97895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3" y="1229720"/>
            <a:ext cx="18291175" cy="13421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82633" tIns="91318" rIns="182633" bIns="91318" anchor="ctr"/>
          <a:lstStyle/>
          <a:p>
            <a:pPr algn="l">
              <a:defRPr/>
            </a:pP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  	</a:t>
            </a:r>
            <a:endParaRPr lang="ru-RU" sz="29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0222" y="1254669"/>
            <a:ext cx="18260965" cy="2527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82633" tIns="91318" rIns="182633" bIns="91318" anchor="ctr"/>
          <a:lstStyle/>
          <a:p>
            <a:pPr algn="l">
              <a:defRPr/>
            </a:pP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  	</a:t>
            </a:r>
            <a:endParaRPr lang="ru-RU" sz="29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846" y="104498"/>
            <a:ext cx="12382172" cy="707886"/>
          </a:xfrm>
          <a:prstGeom prst="rect">
            <a:avLst/>
          </a:prstGeom>
          <a:noFill/>
        </p:spPr>
        <p:txBody>
          <a:bodyPr wrap="none" lIns="91281" tIns="45642" rIns="91281" bIns="45642" rtlCol="0">
            <a:spAutoFit/>
          </a:bodyPr>
          <a:lstStyle/>
          <a:p>
            <a:pPr algn="l">
              <a:defRPr/>
            </a:pPr>
            <a:r>
              <a:rPr lang="ru-RU" sz="40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МБОУ ДО «Детско-юношеская спортивная школа № 3»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-303212" y="599889"/>
            <a:ext cx="5351390" cy="1077219"/>
          </a:xfrm>
          <a:prstGeom prst="rect">
            <a:avLst/>
          </a:prstGeom>
          <a:noFill/>
        </p:spPr>
        <p:txBody>
          <a:bodyPr wrap="square" lIns="91281" tIns="45642" rIns="91281" bIns="45642" rtlCol="0"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Адрес: пер. Заводской, 2</a:t>
            </a:r>
          </a:p>
          <a:p>
            <a:endParaRPr lang="ru-RU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0220" y="1186670"/>
            <a:ext cx="18260965" cy="1200329"/>
          </a:xfrm>
          <a:prstGeom prst="rect">
            <a:avLst/>
          </a:prstGeom>
          <a:noFill/>
        </p:spPr>
        <p:txBody>
          <a:bodyPr wrap="square" lIns="91281" tIns="45642" rIns="91281" bIns="45642" rtlCol="0">
            <a:spAutoFit/>
          </a:bodyPr>
          <a:lstStyle/>
          <a:p>
            <a:pPr algn="l">
              <a:defRPr/>
            </a:pPr>
            <a:r>
              <a:rPr lang="ru-RU" sz="24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Штат : </a:t>
            </a:r>
            <a:r>
              <a:rPr lang="ru-RU" sz="24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69 чел. </a:t>
            </a:r>
            <a:r>
              <a:rPr lang="ru-RU" sz="24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(руководители-4, специалисты-14, ОП-21)</a:t>
            </a:r>
            <a:endParaRPr lang="ru-RU" sz="2400" b="1" dirty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algn="l">
              <a:defRPr/>
            </a:pPr>
            <a:r>
              <a:rPr lang="ru-RU" sz="24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Тренеры-преподаватели: </a:t>
            </a:r>
            <a:r>
              <a:rPr lang="en-US" sz="24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3</a:t>
            </a:r>
            <a:r>
              <a:rPr lang="ru-RU" sz="24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0 чел, </a:t>
            </a:r>
            <a:r>
              <a:rPr lang="ru-RU" sz="24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категории: в/к – </a:t>
            </a:r>
            <a:r>
              <a:rPr lang="ru-RU" sz="24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16 чел, 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I</a:t>
            </a:r>
            <a:r>
              <a:rPr lang="ru-RU" sz="24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– </a:t>
            </a:r>
            <a:r>
              <a:rPr lang="ru-RU" sz="24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7 чел.</a:t>
            </a:r>
            <a:endParaRPr lang="ru-RU" sz="2400" dirty="0">
              <a:latin typeface="+mn-lt"/>
            </a:endParaRPr>
          </a:p>
          <a:p>
            <a:pPr algn="l">
              <a:defRPr/>
            </a:pPr>
            <a:r>
              <a:rPr lang="ru-RU" sz="24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Занимающиеся: </a:t>
            </a:r>
            <a:r>
              <a:rPr lang="en-US" sz="24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2</a:t>
            </a:r>
            <a:r>
              <a:rPr lang="ru-RU" sz="24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399</a:t>
            </a:r>
            <a:r>
              <a:rPr lang="ru-RU" sz="24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чел., </a:t>
            </a:r>
            <a:r>
              <a:rPr lang="ru-RU" sz="24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учебные группы: </a:t>
            </a:r>
            <a:r>
              <a:rPr lang="en-US" sz="24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102</a:t>
            </a:r>
            <a:endParaRPr lang="ru-RU" sz="24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370013" y="8031139"/>
            <a:ext cx="1015933" cy="923330"/>
          </a:xfrm>
          <a:prstGeom prst="rect">
            <a:avLst/>
          </a:prstGeom>
          <a:noFill/>
        </p:spPr>
        <p:txBody>
          <a:bodyPr wrap="square" lIns="91281" tIns="45642" rIns="91281" bIns="45642" rtlCol="0">
            <a:spAutoFit/>
          </a:bodyPr>
          <a:lstStyle/>
          <a:p>
            <a:endParaRPr lang="ru-RU" sz="54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82140" y="7867167"/>
            <a:ext cx="773461" cy="538591"/>
          </a:xfrm>
          <a:prstGeom prst="rect">
            <a:avLst/>
          </a:prstGeom>
          <a:noFill/>
        </p:spPr>
        <p:txBody>
          <a:bodyPr wrap="square" lIns="91281" tIns="45642" rIns="91281" bIns="45642" rtlCol="0">
            <a:spAutoFit/>
          </a:bodyPr>
          <a:lstStyle/>
          <a:p>
            <a:endParaRPr lang="ru-RU" sz="2900" dirty="0"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" y="8959056"/>
            <a:ext cx="8346282" cy="1107977"/>
          </a:xfrm>
          <a:prstGeom prst="rect">
            <a:avLst/>
          </a:prstGeom>
          <a:noFill/>
          <a:ln>
            <a:noFill/>
          </a:ln>
        </p:spPr>
        <p:txBody>
          <a:bodyPr wrap="square" lIns="91281" tIns="45642" rIns="91281" bIns="45642" rtlCol="0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00B050"/>
                </a:solidFill>
                <a:latin typeface="+mn-lt"/>
                <a:cs typeface="Times New Roman" pitchFamily="18" charset="0"/>
              </a:rPr>
              <a:t>Спортивные  результаты за 2015 – 2017годы</a:t>
            </a:r>
          </a:p>
          <a:p>
            <a:pPr marL="456399" indent="-456399" algn="l">
              <a:buFont typeface="Wingdings" pitchFamily="2" charset="2"/>
              <a:buChar char="Ø"/>
              <a:defRPr/>
            </a:pPr>
            <a:r>
              <a:rPr lang="ru-RU" sz="2100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2</a:t>
            </a:r>
            <a:r>
              <a:rPr lang="ru-RU" sz="2100" b="1" dirty="0">
                <a:latin typeface="+mn-lt"/>
                <a:cs typeface="Times New Roman" pitchFamily="18" charset="0"/>
              </a:rPr>
              <a:t> мастера  спорта России</a:t>
            </a:r>
          </a:p>
          <a:p>
            <a:pPr marL="456399" indent="-456399" algn="l">
              <a:buFont typeface="Wingdings" pitchFamily="2" charset="2"/>
              <a:buChar char="Ø"/>
              <a:defRPr/>
            </a:pPr>
            <a:r>
              <a:rPr lang="ru-RU" sz="2100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22</a:t>
            </a:r>
            <a:r>
              <a:rPr lang="ru-RU" sz="2100" b="1" dirty="0">
                <a:latin typeface="+mn-lt"/>
                <a:cs typeface="Times New Roman" pitchFamily="18" charset="0"/>
              </a:rPr>
              <a:t> кандидатов в мастера спорта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0220" y="7816070"/>
            <a:ext cx="8686799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281" tIns="45642" rIns="91281" bIns="45642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dirty="0">
                <a:latin typeface="+mn-lt"/>
              </a:rPr>
              <a:t>Расходы за 2017 год 26368  тыс. руб.(МБ-24491, ВБ-1877);</a:t>
            </a:r>
            <a:endParaRPr lang="ru-RU" sz="2100" dirty="0">
              <a:latin typeface="+mn-lt"/>
            </a:endParaRPr>
          </a:p>
          <a:p>
            <a:pPr>
              <a:spcAft>
                <a:spcPts val="0"/>
              </a:spcAft>
            </a:pPr>
            <a:r>
              <a:rPr lang="ru-RU" sz="2100" dirty="0">
                <a:latin typeface="+mn-lt"/>
              </a:rPr>
              <a:t> </a:t>
            </a:r>
            <a:r>
              <a:rPr lang="ru-RU" sz="2400" dirty="0">
                <a:latin typeface="+mn-lt"/>
              </a:rPr>
              <a:t>ФОТ-23132 (МБ-22805,ВБ-327); СММ –2060 (МБ-613 ВБ-1447); ЖКУ- МБ -1035; прочие расходы – 141(МБ-38,ВБ-103)  </a:t>
            </a:r>
          </a:p>
        </p:txBody>
      </p:sp>
      <p:graphicFrame>
        <p:nvGraphicFramePr>
          <p:cNvPr id="41" name="Таблица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962851"/>
              </p:ext>
            </p:extLst>
          </p:nvPr>
        </p:nvGraphicFramePr>
        <p:xfrm>
          <a:off x="50850" y="2329660"/>
          <a:ext cx="18241917" cy="548640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728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5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35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77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86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60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51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41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932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6418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3513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21051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21051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614579">
                <a:tc rowSpan="2">
                  <a:txBody>
                    <a:bodyPr/>
                    <a:lstStyle/>
                    <a:p>
                      <a:pPr marL="0" marR="0" indent="0" algn="ctr" defTabSz="1829512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</a:rPr>
                        <a:t>Вид спорта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</a:rPr>
                        <a:t>Занимающиеся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</a:rPr>
                        <a:t>Тренеры-преподаватели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</a:rPr>
                        <a:t>Места проведения 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</a:rPr>
                        <a:t>УТ занятий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829512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Средняя численность  (норма 45-60чел)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1600" dirty="0" err="1"/>
                        <a:t>Коэф</a:t>
                      </a:r>
                      <a:r>
                        <a:rPr lang="ru-RU" sz="1600" dirty="0"/>
                        <a:t>.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1600" dirty="0"/>
                        <a:t>замещения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Занимающиеся по этапам подготовки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Спортсмены-разрядники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Победители</a:t>
                      </a:r>
                      <a:r>
                        <a:rPr lang="ru-RU" sz="1600" baseline="0" dirty="0"/>
                        <a:t> и призеры СММ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1600" dirty="0"/>
                        <a:t>Кол-во</a:t>
                      </a:r>
                      <a:r>
                        <a:rPr lang="ru-RU" sz="1600" baseline="0" dirty="0"/>
                        <a:t> результативных тренеров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КПД 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тренеров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33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1600" dirty="0"/>
                        <a:t>СОГ/НП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1600" dirty="0"/>
                        <a:t>ТГ/ССМ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1600" dirty="0"/>
                        <a:t>Массовые/1 разряд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1600" dirty="0"/>
                        <a:t>КМС/звания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1600" dirty="0"/>
                        <a:t>КО/СФО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1600" dirty="0"/>
                        <a:t>РФ/МН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5476"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lang="ru-RU" sz="2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БАСКЕТБОЛ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741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defRPr/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ДС «Дельфин», школы:</a:t>
                      </a:r>
                    </a:p>
                    <a:p>
                      <a:pPr algn="l">
                        <a:lnSpc>
                          <a:spcPts val="2000"/>
                        </a:lnSpc>
                        <a:defRPr/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11,14,29,32,54,66,72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82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1,1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553/160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28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37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-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1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-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2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0,22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69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4241"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lang="ru-RU" sz="2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ВОЛЕЙБОЛ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defRPr/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школа № 11, лицей № 57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80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1,5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80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-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12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-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2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-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0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0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69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7835">
                <a:tc>
                  <a:txBody>
                    <a:bodyPr/>
                    <a:lstStyle/>
                    <a:p>
                      <a:pPr marL="0" marR="0" indent="0" algn="l" defTabSz="1829512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РЕГБИ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540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defRPr/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ПТФК, д/д №7, школы:6,11,14,15,32,45,</a:t>
                      </a:r>
                    </a:p>
                    <a:p>
                      <a:pPr algn="l">
                        <a:lnSpc>
                          <a:spcPts val="2000"/>
                        </a:lnSpc>
                        <a:defRPr/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54,72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90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1,4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225/270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32/13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29/20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-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60/75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22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3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0,5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5476">
                <a:tc>
                  <a:txBody>
                    <a:bodyPr/>
                    <a:lstStyle/>
                    <a:p>
                      <a:pPr marL="0" marR="0" indent="0" algn="l" defTabSz="1829512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ДЗЮДО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240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defRPr/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СК «Снежинка», «Самбист», ДЮСШ № 3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80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1,7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140/50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50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2</a:t>
                      </a:r>
                      <a:r>
                        <a:rPr lang="en-US" sz="2100" dirty="0"/>
                        <a:t>2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-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35/4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-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2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0,66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5476">
                <a:tc>
                  <a:txBody>
                    <a:bodyPr/>
                    <a:lstStyle/>
                    <a:p>
                      <a:pPr marL="0" marR="0" indent="0" algn="l" defTabSz="1829512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САМБО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798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defRPr/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ДЮСШ№3</a:t>
                      </a:r>
                      <a:r>
                        <a:rPr lang="ru-RU" sz="17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lang="ru-RU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СК«Снежинка», </a:t>
                      </a:r>
                    </a:p>
                    <a:p>
                      <a:pPr algn="l">
                        <a:lnSpc>
                          <a:spcPts val="2000"/>
                        </a:lnSpc>
                        <a:defRPr/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ЦДО, д/д №6,7, школы:14,45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73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1,7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302</a:t>
                      </a:r>
                      <a:r>
                        <a:rPr lang="en-US" sz="2100" dirty="0"/>
                        <a:t>/326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160/10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320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8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51/29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17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7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0,64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059987" y="7982364"/>
            <a:ext cx="8174029" cy="11541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281" tIns="45642" rIns="91281" bIns="45642" rtlCol="0">
            <a:spAutoFit/>
          </a:bodyPr>
          <a:lstStyle/>
          <a:p>
            <a:endParaRPr lang="ru-RU" sz="2400" b="1" i="1" dirty="0">
              <a:latin typeface="+mn-lt"/>
            </a:endParaRPr>
          </a:p>
          <a:p>
            <a:r>
              <a:rPr lang="ru-RU" sz="2400" b="1" i="1" dirty="0">
                <a:latin typeface="+mn-lt"/>
              </a:rPr>
              <a:t>Привлеченные  средства за 2017 год: – 1435,2 тыс. руб.</a:t>
            </a:r>
          </a:p>
          <a:p>
            <a:endParaRPr lang="ru-RU" sz="2100" b="1" i="1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964988" y="9220896"/>
            <a:ext cx="6326184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91281" tIns="45642" rIns="91281" bIns="45642" rtlCol="0">
            <a:spAutoFit/>
          </a:bodyPr>
          <a:lstStyle/>
          <a:p>
            <a:r>
              <a:rPr lang="ru-RU" sz="2400" dirty="0">
                <a:latin typeface="+mn-lt"/>
              </a:rPr>
              <a:t>Основное направление – массовый спорт </a:t>
            </a:r>
          </a:p>
          <a:p>
            <a:r>
              <a:rPr lang="ru-RU" sz="2400" dirty="0">
                <a:latin typeface="+mn-lt"/>
              </a:rPr>
              <a:t>(88% занимающихся на этапах СОГ, НП)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52107" y="9340057"/>
            <a:ext cx="8346282" cy="738646"/>
          </a:xfrm>
          <a:prstGeom prst="rect">
            <a:avLst/>
          </a:prstGeom>
          <a:noFill/>
          <a:ln>
            <a:noFill/>
          </a:ln>
        </p:spPr>
        <p:txBody>
          <a:bodyPr wrap="square" lIns="91281" tIns="45642" rIns="91281" bIns="45642" rtlCol="0">
            <a:spAutoFit/>
          </a:bodyPr>
          <a:lstStyle/>
          <a:p>
            <a:pPr marL="456399" indent="-456399" algn="l">
              <a:buFont typeface="Wingdings" pitchFamily="2" charset="2"/>
              <a:buChar char="Ø"/>
              <a:defRPr/>
            </a:pPr>
            <a:r>
              <a:rPr lang="ru-RU" sz="2100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35</a:t>
            </a:r>
            <a:r>
              <a:rPr lang="ru-RU" sz="2100" b="1" dirty="0">
                <a:latin typeface="+mn-lt"/>
                <a:cs typeface="Times New Roman" pitchFamily="18" charset="0"/>
              </a:rPr>
              <a:t> членов сборной  команды России (</a:t>
            </a:r>
            <a:r>
              <a:rPr lang="ru-RU" sz="2100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2</a:t>
            </a:r>
            <a:r>
              <a:rPr lang="ru-RU" sz="2100" b="1" dirty="0">
                <a:latin typeface="+mn-lt"/>
                <a:cs typeface="Times New Roman" pitchFamily="18" charset="0"/>
              </a:rPr>
              <a:t> по самбо, </a:t>
            </a:r>
            <a:r>
              <a:rPr lang="ru-RU" sz="2100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33</a:t>
            </a:r>
            <a:r>
              <a:rPr lang="ru-RU" sz="2100" b="1" dirty="0">
                <a:latin typeface="+mn-lt"/>
                <a:cs typeface="Times New Roman" pitchFamily="18" charset="0"/>
              </a:rPr>
              <a:t> по регби- 7)</a:t>
            </a:r>
          </a:p>
          <a:p>
            <a:pPr marL="456399" indent="-456399" algn="l">
              <a:buFont typeface="Wingdings" pitchFamily="2" charset="2"/>
              <a:buChar char="Ø"/>
              <a:defRPr/>
            </a:pPr>
            <a:r>
              <a:rPr lang="en-US" sz="2100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1 582</a:t>
            </a:r>
            <a:r>
              <a:rPr lang="ru-RU" sz="2100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100" b="1" dirty="0">
                <a:latin typeface="+mn-lt"/>
                <a:cs typeface="Times New Roman" pitchFamily="18" charset="0"/>
              </a:rPr>
              <a:t>спортсменов массовых разрядов</a:t>
            </a:r>
          </a:p>
        </p:txBody>
      </p:sp>
      <p:pic>
        <p:nvPicPr>
          <p:cNvPr id="19" name="Picture 2" descr="C:\Users\СпортОтдел\Desktop\герб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0" t="6991" r="10050" b="8147"/>
          <a:stretch/>
        </p:blipFill>
        <p:spPr bwMode="auto">
          <a:xfrm>
            <a:off x="17222792" y="-7829"/>
            <a:ext cx="988541" cy="124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СпортОтдел\Desktop\Межведомственный совет Концепция\фоны\спорт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5987" y="103465"/>
            <a:ext cx="1066799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957371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Прямоугольник 75"/>
          <p:cNvSpPr/>
          <p:nvPr/>
        </p:nvSpPr>
        <p:spPr>
          <a:xfrm>
            <a:off x="13" y="1339059"/>
            <a:ext cx="18291175" cy="701542"/>
          </a:xfrm>
          <a:prstGeom prst="rect">
            <a:avLst/>
          </a:prstGeom>
          <a:gradFill>
            <a:gsLst>
              <a:gs pos="0">
                <a:srgbClr val="4F81BD">
                  <a:tint val="66000"/>
                  <a:satMod val="160000"/>
                  <a:alpha val="33000"/>
                </a:srgbClr>
              </a:gs>
              <a:gs pos="100000">
                <a:srgbClr val="1F497D">
                  <a:lumMod val="60000"/>
                  <a:lumOff val="40000"/>
                  <a:alpha val="0"/>
                </a:srgbClr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82633" tIns="91318" rIns="182633" bIns="91318" anchor="ctr"/>
          <a:lstStyle/>
          <a:p>
            <a:pPr algn="l">
              <a:defRPr/>
            </a:pP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  	</a:t>
            </a:r>
            <a:endParaRPr lang="ru-RU" sz="29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0" y="70604"/>
            <a:ext cx="13887071" cy="707886"/>
          </a:xfrm>
          <a:prstGeom prst="rect">
            <a:avLst/>
          </a:prstGeom>
          <a:noFill/>
        </p:spPr>
        <p:txBody>
          <a:bodyPr wrap="none" lIns="91281" tIns="45642" rIns="91281" bIns="45642" rtlCol="0">
            <a:spAutoFit/>
          </a:bodyPr>
          <a:lstStyle/>
          <a:p>
            <a:pPr algn="l">
              <a:defRPr/>
            </a:pPr>
            <a:r>
              <a:rPr lang="ru-RU" sz="40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МБОУ ДО «Детско-юношеская спортивная школа «Дельфин»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175" y="572722"/>
            <a:ext cx="6475299" cy="1077219"/>
          </a:xfrm>
          <a:prstGeom prst="rect">
            <a:avLst/>
          </a:prstGeom>
          <a:noFill/>
        </p:spPr>
        <p:txBody>
          <a:bodyPr wrap="none" lIns="91281" tIns="45642" rIns="91281" bIns="45642" rtlCol="0"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Адрес: ул. космонавта Волынова, 9</a:t>
            </a:r>
          </a:p>
          <a:p>
            <a:endParaRPr lang="ru-RU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-74612" y="9266594"/>
            <a:ext cx="11782151" cy="1315157"/>
          </a:xfrm>
          <a:prstGeom prst="rect">
            <a:avLst/>
          </a:prstGeom>
          <a:noFill/>
          <a:ln>
            <a:noFill/>
          </a:ln>
        </p:spPr>
        <p:txBody>
          <a:bodyPr wrap="square" lIns="91281" tIns="45642" rIns="91281" bIns="45642" rtlCol="0">
            <a:spAutoFit/>
          </a:bodyPr>
          <a:lstStyle/>
          <a:p>
            <a:pPr marL="342300" indent="-342300" algn="l">
              <a:buFont typeface="Wingdings" pitchFamily="2" charset="2"/>
              <a:buChar char="Ø"/>
              <a:defRPr/>
            </a:pPr>
            <a:r>
              <a:rPr lang="ru-RU" sz="2100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2</a:t>
            </a:r>
            <a:r>
              <a:rPr lang="ru-RU" sz="2100" b="1" dirty="0">
                <a:latin typeface="+mn-lt"/>
                <a:cs typeface="Times New Roman" pitchFamily="18" charset="0"/>
              </a:rPr>
              <a:t> Заслуженных мастера спорта России, </a:t>
            </a:r>
          </a:p>
          <a:p>
            <a:pPr marL="342300" indent="-342300" algn="l">
              <a:buFont typeface="Wingdings" pitchFamily="2" charset="2"/>
              <a:buChar char="Ø"/>
              <a:defRPr/>
            </a:pPr>
            <a:r>
              <a:rPr lang="ru-RU" sz="2100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2</a:t>
            </a:r>
            <a:r>
              <a:rPr lang="ru-RU" sz="2100" b="1" dirty="0">
                <a:latin typeface="+mn-lt"/>
                <a:cs typeface="Times New Roman" pitchFamily="18" charset="0"/>
              </a:rPr>
              <a:t> мастера спорта международного класса, </a:t>
            </a:r>
          </a:p>
          <a:p>
            <a:pPr marL="342300" indent="-342300" algn="l">
              <a:buFont typeface="Wingdings" pitchFamily="2" charset="2"/>
              <a:buChar char="Ø"/>
              <a:defRPr/>
            </a:pPr>
            <a:r>
              <a:rPr lang="ru-RU" sz="2100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4</a:t>
            </a:r>
            <a:r>
              <a:rPr lang="ru-RU" sz="2100" b="1" dirty="0">
                <a:latin typeface="+mn-lt"/>
                <a:cs typeface="Times New Roman" pitchFamily="18" charset="0"/>
              </a:rPr>
              <a:t> мастера спорта России</a:t>
            </a:r>
            <a:endParaRPr lang="ru-RU" sz="2100" b="1" dirty="0">
              <a:solidFill>
                <a:schemeClr val="tx2"/>
              </a:solidFill>
              <a:latin typeface="+mn-lt"/>
              <a:cs typeface="Times New Roman" pitchFamily="18" charset="0"/>
            </a:endParaRPr>
          </a:p>
          <a:p>
            <a:pPr marL="342300" indent="-342300" algn="l">
              <a:buFont typeface="Wingdings" pitchFamily="2" charset="2"/>
              <a:buChar char="Ø"/>
              <a:defRPr/>
            </a:pPr>
            <a:endParaRPr lang="ru-RU" sz="1700" b="1" dirty="0">
              <a:latin typeface="+mn-lt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" y="1194227"/>
            <a:ext cx="18306688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281" tIns="45642" rIns="91281" bIns="45642" rtlCol="0">
            <a:spAutoFit/>
          </a:bodyPr>
          <a:lstStyle/>
          <a:p>
            <a:pPr algn="l">
              <a:defRPr/>
            </a:pPr>
            <a:r>
              <a:rPr lang="ru-RU" sz="24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Штат: </a:t>
            </a:r>
            <a:r>
              <a:rPr lang="ru-RU" sz="24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42 чел. </a:t>
            </a:r>
            <a:r>
              <a:rPr lang="ru-RU" sz="24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(руководители-2, специалисты-13, ОП-3)</a:t>
            </a:r>
            <a:r>
              <a:rPr lang="ru-RU" sz="24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    </a:t>
            </a:r>
          </a:p>
          <a:p>
            <a:pPr algn="l">
              <a:defRPr/>
            </a:pPr>
            <a:r>
              <a:rPr lang="ru-RU" sz="24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Тренеры-преподаватели: </a:t>
            </a:r>
            <a:r>
              <a:rPr lang="ru-RU" sz="24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24 чел.,</a:t>
            </a:r>
            <a:r>
              <a:rPr lang="ru-RU" sz="24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категории: в/к – </a:t>
            </a:r>
            <a:r>
              <a:rPr lang="ru-RU" sz="24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16 чел.,</a:t>
            </a:r>
            <a:r>
              <a:rPr lang="en-US" sz="24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I</a:t>
            </a:r>
            <a:r>
              <a:rPr lang="ru-RU" sz="24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– </a:t>
            </a:r>
            <a:r>
              <a:rPr lang="ru-RU" sz="24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7 чел., </a:t>
            </a:r>
            <a:r>
              <a:rPr lang="ru-RU" sz="24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ЗТР</a:t>
            </a:r>
            <a:r>
              <a:rPr lang="ru-RU" sz="24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– 1 чел.</a:t>
            </a:r>
            <a:endParaRPr lang="ru-RU" sz="2400" dirty="0">
              <a:latin typeface="+mn-lt"/>
            </a:endParaRPr>
          </a:p>
          <a:p>
            <a:pPr algn="l">
              <a:defRPr/>
            </a:pPr>
            <a:r>
              <a:rPr lang="ru-RU" sz="24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Занимающиеся: </a:t>
            </a:r>
            <a:r>
              <a:rPr lang="ru-RU" sz="24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1 216 чел., </a:t>
            </a:r>
            <a:r>
              <a:rPr lang="ru-RU" sz="24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учебные группы: </a:t>
            </a:r>
            <a:r>
              <a:rPr lang="ru-RU" sz="24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68</a:t>
            </a:r>
            <a:endParaRPr lang="ru-RU" sz="2400" dirty="0">
              <a:latin typeface="+mn-lt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126101" y="9180145"/>
            <a:ext cx="18315899" cy="5085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82633" tIns="91318" rIns="182633" bIns="91318" anchor="ctr"/>
          <a:lstStyle/>
          <a:p>
            <a:pPr algn="l">
              <a:defRPr/>
            </a:pP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  	</a:t>
            </a:r>
            <a:endParaRPr lang="ru-RU" sz="29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342458" y="9266594"/>
            <a:ext cx="8070331" cy="1315157"/>
          </a:xfrm>
          <a:prstGeom prst="rect">
            <a:avLst/>
          </a:prstGeom>
          <a:noFill/>
          <a:ln>
            <a:noFill/>
          </a:ln>
        </p:spPr>
        <p:txBody>
          <a:bodyPr wrap="square" lIns="91281" tIns="45642" rIns="91281" bIns="45642" rtlCol="0">
            <a:spAutoFit/>
          </a:bodyPr>
          <a:lstStyle/>
          <a:p>
            <a:pPr marL="456399" indent="-456399" algn="l">
              <a:buFont typeface="Wingdings" pitchFamily="2" charset="2"/>
              <a:buChar char="Ø"/>
              <a:defRPr/>
            </a:pPr>
            <a:r>
              <a:rPr lang="ru-RU" sz="2100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63</a:t>
            </a:r>
            <a:r>
              <a:rPr lang="ru-RU" sz="2100" b="1" dirty="0">
                <a:latin typeface="+mn-lt"/>
                <a:cs typeface="Times New Roman" pitchFamily="18" charset="0"/>
              </a:rPr>
              <a:t> кандидата в мастера спорта, </a:t>
            </a:r>
          </a:p>
          <a:p>
            <a:pPr marL="456399" indent="-456399" algn="l">
              <a:buFont typeface="Wingdings" pitchFamily="2" charset="2"/>
              <a:buChar char="Ø"/>
              <a:defRPr/>
            </a:pPr>
            <a:r>
              <a:rPr lang="ru-RU" sz="2100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1046</a:t>
            </a:r>
            <a:r>
              <a:rPr lang="ru-RU" sz="2100" b="1" dirty="0">
                <a:latin typeface="+mn-lt"/>
                <a:cs typeface="Times New Roman" pitchFamily="18" charset="0"/>
              </a:rPr>
              <a:t> спортсмена массовых разрядов</a:t>
            </a:r>
          </a:p>
          <a:p>
            <a:pPr marL="456399" indent="-456399" algn="l">
              <a:buFont typeface="Wingdings" pitchFamily="2" charset="2"/>
              <a:buChar char="Ø"/>
              <a:defRPr/>
            </a:pPr>
            <a:r>
              <a:rPr lang="ru-RU" sz="2100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4</a:t>
            </a:r>
            <a:r>
              <a:rPr lang="ru-RU" sz="2100" b="1" dirty="0">
                <a:latin typeface="+mn-lt"/>
                <a:cs typeface="Times New Roman" pitchFamily="18" charset="0"/>
              </a:rPr>
              <a:t> члена сборной команды России основного состава</a:t>
            </a:r>
          </a:p>
          <a:p>
            <a:pPr marL="456399" indent="-456399" algn="l">
              <a:buFont typeface="Wingdings" pitchFamily="2" charset="2"/>
              <a:buChar char="Ø"/>
              <a:defRPr/>
            </a:pPr>
            <a:endParaRPr lang="ru-RU" sz="1700" b="1" dirty="0">
              <a:latin typeface="+mn-lt"/>
              <a:cs typeface="Times New Roman" pitchFamily="18" charset="0"/>
            </a:endParaRPr>
          </a:p>
        </p:txBody>
      </p:sp>
      <p:graphicFrame>
        <p:nvGraphicFramePr>
          <p:cNvPr id="47" name="Таблица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669970"/>
              </p:ext>
            </p:extLst>
          </p:nvPr>
        </p:nvGraphicFramePr>
        <p:xfrm>
          <a:off x="126100" y="2394556"/>
          <a:ext cx="17943472" cy="61835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18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726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78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75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83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83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99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047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5549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8010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13089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05549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973199">
                <a:tc rowSpan="2">
                  <a:txBody>
                    <a:bodyPr/>
                    <a:lstStyle/>
                    <a:p>
                      <a:pPr marL="0" marR="0" indent="0" algn="ctr" defTabSz="1829512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</a:rPr>
                        <a:t>Вид спорта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</a:rPr>
                        <a:t>Занимающиеся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</a:rPr>
                        <a:t>Тренеры-преподаватели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</a:rPr>
                        <a:t>Места проведения 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</a:rPr>
                        <a:t>УТ занятий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1600" dirty="0"/>
                        <a:t>Средняя численность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1600" dirty="0" err="1"/>
                        <a:t>Коэф.замещения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1600" dirty="0"/>
                        <a:t>Занимающиеся по этапам подготовки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1600" dirty="0"/>
                        <a:t>Спортсмены-разрядники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1600" dirty="0"/>
                        <a:t>Победители</a:t>
                      </a:r>
                      <a:r>
                        <a:rPr lang="ru-RU" sz="1600" baseline="0" dirty="0"/>
                        <a:t> и призеры СММ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1600" dirty="0"/>
                        <a:t>Кол-во</a:t>
                      </a:r>
                      <a:r>
                        <a:rPr lang="ru-RU" sz="1600" baseline="0" dirty="0"/>
                        <a:t> результативных тренеров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КПД тренеров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5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1600" dirty="0"/>
                        <a:t>СОГ/НП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1600" dirty="0"/>
                        <a:t>ТГ/ССМ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1600" dirty="0"/>
                        <a:t>массовые/1разряд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1600" dirty="0"/>
                        <a:t>КМС/звания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1600" dirty="0"/>
                        <a:t>КО/СФО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1600" dirty="0"/>
                        <a:t>РФ/МН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3199"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lang="ru-RU" sz="22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lang="ru-RU" sz="22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БОКС</a:t>
                      </a:r>
                    </a:p>
                  </a:txBody>
                  <a:tcPr marL="91439" marR="91439"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387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829512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СК «Снежинка», ДС «Дельфин», ПТФК, ДК </a:t>
                      </a:r>
                      <a:r>
                        <a:rPr lang="ru-RU" sz="17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Зенковский</a:t>
                      </a:r>
                      <a:r>
                        <a:rPr lang="ru-RU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», школы:14,45,</a:t>
                      </a:r>
                    </a:p>
                    <a:p>
                      <a:pPr marL="0" marR="0" indent="0" algn="l" defTabSz="1829512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спортивный зал ул.Кучина,4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48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1,4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247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134/6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9</a:t>
                      </a:r>
                      <a:r>
                        <a:rPr lang="ru-RU" sz="2100" dirty="0"/>
                        <a:t>8/1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2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24/6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11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5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0,62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1576"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lang="ru-RU" sz="22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ПЛАВАНИЕ</a:t>
                      </a:r>
                    </a:p>
                  </a:txBody>
                  <a:tcPr marL="91439" marR="9143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475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829512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ДС «Дельфин», </a:t>
                      </a:r>
                    </a:p>
                    <a:p>
                      <a:pPr marL="0" marR="0" indent="0" algn="l" defTabSz="1829512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МАУ СОК «Жемчужина»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59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1,9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200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2</a:t>
                      </a:r>
                      <a:r>
                        <a:rPr lang="ru-RU" sz="2100" dirty="0"/>
                        <a:t>71</a:t>
                      </a:r>
                      <a:r>
                        <a:rPr lang="en-US" sz="2100" dirty="0"/>
                        <a:t>/4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2</a:t>
                      </a:r>
                      <a:r>
                        <a:rPr lang="ru-RU" sz="2100" dirty="0"/>
                        <a:t>77/4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1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104/13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9/0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3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0,33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392">
                <a:tc>
                  <a:txBody>
                    <a:bodyPr/>
                    <a:lstStyle/>
                    <a:p>
                      <a:pPr marL="0" marR="0" indent="0" algn="l" defTabSz="1829512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КАРАТЭ</a:t>
                      </a:r>
                    </a:p>
                  </a:txBody>
                  <a:tcPr marL="91439" marR="9143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829512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Школа № 32, лицей № 57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55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2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20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35/0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3</a:t>
                      </a:r>
                      <a:r>
                        <a:rPr lang="ru-RU" sz="2100" dirty="0"/>
                        <a:t>4/2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1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24/3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1/0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1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1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1576">
                <a:tc>
                  <a:txBody>
                    <a:bodyPr/>
                    <a:lstStyle/>
                    <a:p>
                      <a:pPr marL="0" marR="0" indent="0" algn="l" defTabSz="1829512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РУКОПАШНЫЙ БОЙ</a:t>
                      </a:r>
                    </a:p>
                  </a:txBody>
                  <a:tcPr marL="91439" marR="9143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122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defRPr/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ДК «Красная горка»,</a:t>
                      </a:r>
                    </a:p>
                    <a:p>
                      <a:pPr algn="l">
                        <a:lnSpc>
                          <a:spcPts val="2000"/>
                        </a:lnSpc>
                        <a:defRPr/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спорт. зал ул. Жолтовского, 7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61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2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40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79/3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10</a:t>
                      </a:r>
                      <a:r>
                        <a:rPr lang="ru-RU" sz="2100" dirty="0"/>
                        <a:t>1/6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4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30/25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21/14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2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1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1576"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lang="ru-RU" sz="21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УНИВЕРСАЛЬНЫЙ БОЙ</a:t>
                      </a:r>
                    </a:p>
                  </a:txBody>
                  <a:tcPr marL="91439" marR="9143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829512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СК «Снежинка»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50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1,9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20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2</a:t>
                      </a:r>
                      <a:r>
                        <a:rPr lang="en-US" sz="2100" dirty="0"/>
                        <a:t>5/5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29</a:t>
                      </a:r>
                      <a:r>
                        <a:rPr lang="ru-RU" sz="2100" dirty="0"/>
                        <a:t>/1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10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51/36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21/22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1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1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1576">
                <a:tc>
                  <a:txBody>
                    <a:bodyPr/>
                    <a:lstStyle/>
                    <a:p>
                      <a:pPr marL="0" marR="0" indent="0" algn="l" defTabSz="1829512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ТЯЖЁЛАЯ АТЛЕТИКА</a:t>
                      </a:r>
                    </a:p>
                  </a:txBody>
                  <a:tcPr marL="91439" marR="9143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829512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ДС «Дельфин»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49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2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54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42/1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37</a:t>
                      </a:r>
                      <a:r>
                        <a:rPr lang="ru-RU" sz="2100" dirty="0"/>
                        <a:t>/1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4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21/1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3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2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1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9830">
                <a:tc>
                  <a:txBody>
                    <a:bodyPr/>
                    <a:lstStyle/>
                    <a:p>
                      <a:pPr marL="0" marR="0" indent="0" algn="l" defTabSz="1829512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ПАУЭРЛИФТИНГ</a:t>
                      </a:r>
                    </a:p>
                  </a:txBody>
                  <a:tcPr marL="91439" marR="9143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829512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ДК «Маяковского»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30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1,4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15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15/0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-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-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3/3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100" dirty="0"/>
                        <a:t>-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0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100" dirty="0"/>
                        <a:t>0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69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839789" y="8806658"/>
            <a:ext cx="7010400" cy="461666"/>
          </a:xfrm>
          <a:prstGeom prst="rect">
            <a:avLst/>
          </a:prstGeom>
          <a:noFill/>
          <a:ln>
            <a:noFill/>
          </a:ln>
        </p:spPr>
        <p:txBody>
          <a:bodyPr wrap="square" lIns="91281" tIns="45642" rIns="91281" bIns="45642" rtlCol="0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B050"/>
                </a:solidFill>
                <a:latin typeface="+mn-lt"/>
                <a:cs typeface="Times New Roman" pitchFamily="18" charset="0"/>
              </a:rPr>
              <a:t>    Спортивные результаты за 2015 – 2017</a:t>
            </a:r>
            <a:r>
              <a:rPr lang="en-US" sz="2400" b="1" dirty="0">
                <a:solidFill>
                  <a:srgbClr val="00B050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B050"/>
                </a:solidFill>
                <a:latin typeface="+mn-lt"/>
                <a:cs typeface="Times New Roman" pitchFamily="18" charset="0"/>
              </a:rPr>
              <a:t>г</a:t>
            </a:r>
            <a:r>
              <a:rPr lang="ru-RU" sz="2400" b="1" dirty="0">
                <a:solidFill>
                  <a:schemeClr val="accent3"/>
                </a:solidFill>
                <a:latin typeface="+mn-lt"/>
                <a:cs typeface="Times New Roman" pitchFamily="18" charset="0"/>
              </a:rPr>
              <a:t>г.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0059987" y="8882870"/>
            <a:ext cx="8325891" cy="10618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281" tIns="45642" rIns="91281" bIns="45642" rtlCol="0">
            <a:spAutoFit/>
          </a:bodyPr>
          <a:lstStyle/>
          <a:p>
            <a:r>
              <a:rPr lang="ru-RU" sz="2100" dirty="0">
                <a:latin typeface="+mn-lt"/>
              </a:rPr>
              <a:t>Расходы за 2017 год 20704 тыс.руб.(МБ-19870, ВБ-834)</a:t>
            </a:r>
          </a:p>
          <a:p>
            <a:r>
              <a:rPr lang="ru-RU" sz="2100" dirty="0">
                <a:latin typeface="+mn-lt"/>
              </a:rPr>
              <a:t> ФОТ—МБ-17967, СММ – 2242(МБ-1631, ВБ -611,) ЖКУ-92 (МБ-81, </a:t>
            </a:r>
          </a:p>
          <a:p>
            <a:r>
              <a:rPr lang="ru-RU" sz="2100" dirty="0">
                <a:latin typeface="+mn-lt"/>
              </a:rPr>
              <a:t>ВБ-11);  прочие расходы – 403(МБ-5191,ВБ-212</a:t>
            </a:r>
            <a:r>
              <a:rPr lang="en-US" sz="2100" dirty="0">
                <a:latin typeface="+mn-lt"/>
              </a:rPr>
              <a:t>)</a:t>
            </a:r>
            <a:endParaRPr lang="ru-RU" sz="2100" dirty="0">
              <a:latin typeface="+mn-lt"/>
            </a:endParaRPr>
          </a:p>
        </p:txBody>
      </p:sp>
      <p:pic>
        <p:nvPicPr>
          <p:cNvPr id="16" name="Picture 2" descr="C:\Users\СпортОтдел\Desktop\герб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0" t="6991" r="10050" b="8147"/>
          <a:stretch/>
        </p:blipFill>
        <p:spPr bwMode="auto">
          <a:xfrm>
            <a:off x="17222792" y="-7829"/>
            <a:ext cx="988541" cy="124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СпортОтдел\Desktop\Межведомственный совет Концепция\фоны\спорт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5987" y="103465"/>
            <a:ext cx="1066799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06832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Прямоугольник 71"/>
          <p:cNvSpPr/>
          <p:nvPr/>
        </p:nvSpPr>
        <p:spPr>
          <a:xfrm>
            <a:off x="72397" y="1339070"/>
            <a:ext cx="18218778" cy="784929"/>
          </a:xfrm>
          <a:prstGeom prst="rect">
            <a:avLst/>
          </a:prstGeom>
          <a:gradFill>
            <a:gsLst>
              <a:gs pos="0">
                <a:srgbClr val="4F81BD">
                  <a:tint val="66000"/>
                  <a:satMod val="160000"/>
                  <a:alpha val="33000"/>
                </a:srgbClr>
              </a:gs>
              <a:gs pos="100000">
                <a:srgbClr val="1F497D">
                  <a:lumMod val="60000"/>
                  <a:lumOff val="40000"/>
                  <a:alpha val="0"/>
                </a:srgbClr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82633" tIns="91318" rIns="182633" bIns="91318" anchor="ctr"/>
          <a:lstStyle/>
          <a:p>
            <a:pPr algn="l">
              <a:defRPr/>
            </a:pP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  	</a:t>
            </a:r>
            <a:endParaRPr lang="ru-RU" sz="29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0" y="146139"/>
            <a:ext cx="14863078" cy="707886"/>
          </a:xfrm>
          <a:prstGeom prst="rect">
            <a:avLst/>
          </a:prstGeom>
          <a:noFill/>
        </p:spPr>
        <p:txBody>
          <a:bodyPr wrap="square" lIns="91281" tIns="45642" rIns="91281" bIns="45642" rtlCol="0">
            <a:spAutoFit/>
          </a:bodyPr>
          <a:lstStyle/>
          <a:p>
            <a:pPr algn="l">
              <a:defRPr/>
            </a:pPr>
            <a:r>
              <a:rPr lang="ru-RU" sz="40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МБУ ДО «Комплексная детско-юношеская спортивная школа»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-531811" y="666021"/>
            <a:ext cx="6546703" cy="1077219"/>
          </a:xfrm>
          <a:prstGeom prst="rect">
            <a:avLst/>
          </a:prstGeom>
          <a:noFill/>
        </p:spPr>
        <p:txBody>
          <a:bodyPr wrap="square" lIns="91281" tIns="45642" rIns="91281" bIns="45642" rtlCol="0"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Адрес: </a:t>
            </a:r>
            <a:r>
              <a:rPr lang="ru-RU" sz="3200" dirty="0" err="1">
                <a:solidFill>
                  <a:schemeClr val="bg1"/>
                </a:solidFill>
                <a:latin typeface="+mn-lt"/>
                <a:cs typeface="Times New Roman" pitchFamily="18" charset="0"/>
              </a:rPr>
              <a:t>пр-кт</a:t>
            </a:r>
            <a:r>
              <a:rPr lang="ru-RU" sz="32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 Строителей, 10</a:t>
            </a:r>
          </a:p>
          <a:p>
            <a:endParaRPr lang="ru-RU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3639" y="9187658"/>
            <a:ext cx="10884548" cy="1061812"/>
          </a:xfrm>
          <a:prstGeom prst="rect">
            <a:avLst/>
          </a:prstGeom>
          <a:noFill/>
          <a:ln>
            <a:noFill/>
          </a:ln>
        </p:spPr>
        <p:txBody>
          <a:bodyPr wrap="square" lIns="91281" tIns="45642" rIns="91281" bIns="45642" rtlCol="0">
            <a:spAutoFit/>
          </a:bodyPr>
          <a:lstStyle/>
          <a:p>
            <a:pPr marL="456399" indent="-456399" algn="l">
              <a:buFont typeface="Wingdings" pitchFamily="2" charset="2"/>
              <a:buChar char="Ø"/>
              <a:defRPr/>
            </a:pPr>
            <a:r>
              <a:rPr lang="ru-RU" sz="2100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3</a:t>
            </a:r>
            <a:r>
              <a:rPr lang="ru-RU" sz="2100" b="1" dirty="0">
                <a:latin typeface="+mn-lt"/>
                <a:cs typeface="Times New Roman" pitchFamily="18" charset="0"/>
              </a:rPr>
              <a:t> заслуженных мастера спорта России </a:t>
            </a:r>
          </a:p>
          <a:p>
            <a:pPr marL="456399" indent="-456399" algn="l">
              <a:buFont typeface="Wingdings" pitchFamily="2" charset="2"/>
              <a:buChar char="Ø"/>
              <a:defRPr/>
            </a:pPr>
            <a:r>
              <a:rPr lang="ru-RU" sz="2100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4</a:t>
            </a:r>
            <a:r>
              <a:rPr lang="ru-RU" sz="2100" b="1" dirty="0">
                <a:latin typeface="+mn-lt"/>
                <a:cs typeface="Times New Roman" pitchFamily="18" charset="0"/>
              </a:rPr>
              <a:t> мастера спорта международного класса</a:t>
            </a:r>
          </a:p>
          <a:p>
            <a:pPr marL="456399" indent="-456399" algn="l">
              <a:buFont typeface="Wingdings" pitchFamily="2" charset="2"/>
              <a:buChar char="Ø"/>
              <a:defRPr/>
            </a:pPr>
            <a:r>
              <a:rPr lang="ru-RU" sz="2100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12</a:t>
            </a:r>
            <a:r>
              <a:rPr lang="ru-RU" sz="2100" b="1" dirty="0">
                <a:latin typeface="+mn-lt"/>
                <a:cs typeface="Times New Roman" pitchFamily="18" charset="0"/>
              </a:rPr>
              <a:t> мастеров спорта России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15238" y="1293003"/>
            <a:ext cx="18291450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281" tIns="45642" rIns="91281" bIns="45642" rtlCol="0">
            <a:spAutoFit/>
          </a:bodyPr>
          <a:lstStyle/>
          <a:p>
            <a:pPr algn="l">
              <a:defRPr/>
            </a:pPr>
            <a:r>
              <a:rPr lang="ru-RU" sz="24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Штат: </a:t>
            </a:r>
            <a:r>
              <a:rPr lang="ru-RU" sz="24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92 чел.</a:t>
            </a:r>
            <a:r>
              <a:rPr lang="ru-RU" sz="24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(руководители – 4, специалисты-14, ОП-47)</a:t>
            </a:r>
            <a:endParaRPr lang="ru-RU" sz="2400" b="1" dirty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algn="l">
              <a:defRPr/>
            </a:pPr>
            <a:r>
              <a:rPr lang="ru-RU" sz="24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Тренеры-преподаватели: </a:t>
            </a:r>
            <a:r>
              <a:rPr lang="ru-RU" sz="24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27 чел.</a:t>
            </a:r>
            <a:r>
              <a:rPr lang="ru-RU" sz="24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ЗТР</a:t>
            </a:r>
            <a:r>
              <a:rPr lang="ru-RU" sz="24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– 2 чел.,</a:t>
            </a:r>
            <a:r>
              <a:rPr lang="ru-RU" sz="24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категории: в/к – </a:t>
            </a:r>
            <a:r>
              <a:rPr lang="ru-RU" sz="24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14 чел.,</a:t>
            </a:r>
            <a:r>
              <a:rPr lang="en-US" sz="24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I</a:t>
            </a:r>
            <a:r>
              <a:rPr lang="ru-RU" sz="24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– </a:t>
            </a:r>
            <a:r>
              <a:rPr lang="ru-RU" sz="24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12 чел. </a:t>
            </a:r>
            <a:endParaRPr lang="ru-RU" sz="2400" dirty="0">
              <a:latin typeface="+mn-lt"/>
            </a:endParaRPr>
          </a:p>
          <a:p>
            <a:pPr algn="l">
              <a:defRPr/>
            </a:pPr>
            <a:r>
              <a:rPr lang="en-US" sz="24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Занимающиеся: </a:t>
            </a:r>
            <a:r>
              <a:rPr lang="ru-RU" sz="24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1 523 чел., </a:t>
            </a:r>
            <a:r>
              <a:rPr lang="ru-RU" sz="24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учебные группы: </a:t>
            </a:r>
            <a:r>
              <a:rPr lang="ru-RU" sz="24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88</a:t>
            </a:r>
            <a:endParaRPr lang="ru-RU" sz="2400" dirty="0">
              <a:latin typeface="+mn-lt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183187" y="9187658"/>
            <a:ext cx="6992936" cy="1061812"/>
          </a:xfrm>
          <a:prstGeom prst="rect">
            <a:avLst/>
          </a:prstGeom>
          <a:noFill/>
          <a:ln>
            <a:noFill/>
          </a:ln>
        </p:spPr>
        <p:txBody>
          <a:bodyPr wrap="square" lIns="91281" tIns="45642" rIns="91281" bIns="45642" rtlCol="0">
            <a:spAutoFit/>
          </a:bodyPr>
          <a:lstStyle/>
          <a:p>
            <a:pPr marL="456399" indent="-456399" algn="l">
              <a:buFont typeface="Wingdings" pitchFamily="2" charset="2"/>
              <a:buChar char="Ø"/>
              <a:defRPr/>
            </a:pPr>
            <a:r>
              <a:rPr lang="ru-RU" sz="2100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68</a:t>
            </a:r>
            <a:r>
              <a:rPr lang="ru-RU" sz="2100" b="1" dirty="0">
                <a:latin typeface="+mn-lt"/>
                <a:cs typeface="Times New Roman" pitchFamily="18" charset="0"/>
              </a:rPr>
              <a:t> кандидатов в мастера спорта,</a:t>
            </a:r>
            <a:endParaRPr lang="ru-RU" sz="2100" b="1" dirty="0">
              <a:solidFill>
                <a:schemeClr val="tx2"/>
              </a:solidFill>
              <a:latin typeface="+mn-lt"/>
              <a:cs typeface="Times New Roman" pitchFamily="18" charset="0"/>
            </a:endParaRPr>
          </a:p>
          <a:p>
            <a:pPr marL="456399" indent="-456399" algn="l">
              <a:buFont typeface="Wingdings" pitchFamily="2" charset="2"/>
              <a:buChar char="Ø"/>
              <a:defRPr/>
            </a:pPr>
            <a:r>
              <a:rPr lang="ru-RU" sz="2100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1 772 </a:t>
            </a:r>
            <a:r>
              <a:rPr lang="ru-RU" sz="2100" b="1" dirty="0">
                <a:latin typeface="+mn-lt"/>
                <a:cs typeface="Times New Roman" pitchFamily="18" charset="0"/>
              </a:rPr>
              <a:t>спортсмена массовых разрядов</a:t>
            </a:r>
          </a:p>
          <a:p>
            <a:pPr marL="456399" indent="-456399" algn="l">
              <a:buFont typeface="Wingdings" pitchFamily="2" charset="2"/>
              <a:buChar char="Ø"/>
              <a:defRPr/>
            </a:pPr>
            <a:r>
              <a:rPr lang="ru-RU" sz="2100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22</a:t>
            </a:r>
            <a:r>
              <a:rPr lang="ru-RU" sz="2100" b="1" dirty="0">
                <a:latin typeface="+mn-lt"/>
                <a:cs typeface="Times New Roman" pitchFamily="18" charset="0"/>
              </a:rPr>
              <a:t> члена сборной команды России </a:t>
            </a:r>
          </a:p>
        </p:txBody>
      </p:sp>
      <p:graphicFrame>
        <p:nvGraphicFramePr>
          <p:cNvPr id="39" name="Таблица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019878"/>
              </p:ext>
            </p:extLst>
          </p:nvPr>
        </p:nvGraphicFramePr>
        <p:xfrm>
          <a:off x="72397" y="2400171"/>
          <a:ext cx="18217188" cy="605187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381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5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43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70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66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25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07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25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25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625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8667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5898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06257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5898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676802">
                <a:tc rowSpan="2">
                  <a:txBody>
                    <a:bodyPr/>
                    <a:lstStyle/>
                    <a:p>
                      <a:pPr marL="0" marR="0" indent="0" algn="ctr" defTabSz="1829512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</a:rPr>
                        <a:t>Вид спорта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</a:rPr>
                        <a:t>Занимающиеся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</a:rPr>
                        <a:t>Тренеры-преподаватели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</a:rPr>
                        <a:t>Места проведения 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</a:rPr>
                        <a:t>УТ занятий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Средняя численность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err="1"/>
                        <a:t>Коэф.замещения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Занимающиеся по этапам подготовки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Спортсмены-разрядники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Победители</a:t>
                      </a:r>
                      <a:r>
                        <a:rPr lang="ru-RU" sz="1600" baseline="0" dirty="0"/>
                        <a:t> и призеры СММ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Кол-во</a:t>
                      </a:r>
                      <a:r>
                        <a:rPr lang="ru-RU" sz="1600" baseline="0" dirty="0"/>
                        <a:t> результативных тренеров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КПД тренеров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1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СОГ/НП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ТГ/ССМ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массовые/1разряд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КМС/</a:t>
                      </a:r>
                    </a:p>
                    <a:p>
                      <a:pPr algn="ctr"/>
                      <a:r>
                        <a:rPr lang="ru-RU" sz="1600" dirty="0"/>
                        <a:t>звания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КО/СФО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РФ/МН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169">
                <a:tc>
                  <a:txBody>
                    <a:bodyPr/>
                    <a:lstStyle/>
                    <a:p>
                      <a:pPr marL="0" marR="0" indent="0" algn="l" defTabSz="18295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ЛЕГКАЯ АТЛЕТИКА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529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829512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ФК «Шахтер», СК «Снежинка», ПТФК, </a:t>
                      </a:r>
                    </a:p>
                    <a:p>
                      <a:pPr marL="0" marR="0" indent="0" algn="l" defTabSz="1829512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ПФ </a:t>
                      </a:r>
                      <a:r>
                        <a:rPr lang="ru-RU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КузГТУ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, школы :3,16,32,45,51,62,69,72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59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2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200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328</a:t>
                      </a:r>
                      <a:r>
                        <a:rPr lang="en-US" sz="2100" dirty="0"/>
                        <a:t>/1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278/5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2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121/0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-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8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0,89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4699">
                <a:tc>
                  <a:txBody>
                    <a:bodyPr/>
                    <a:lstStyle/>
                    <a:p>
                      <a:pPr marL="0" marR="0" indent="0" algn="l" defTabSz="18295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ТАЙСКИЙ БОКС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554 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829512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ФК «Шахтер», Дом физкультуры, ДК «Маяковского», ДК «Шахтеров», ДК «</a:t>
                      </a:r>
                      <a:r>
                        <a:rPr lang="ru-RU" sz="1600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Зенковский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», спортивный зал  ул.Жолтовского,4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69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2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275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25</a:t>
                      </a:r>
                      <a:r>
                        <a:rPr lang="ru-RU" sz="2100" dirty="0"/>
                        <a:t>8</a:t>
                      </a:r>
                      <a:r>
                        <a:rPr lang="en-US" sz="2100" dirty="0"/>
                        <a:t>/2</a:t>
                      </a:r>
                      <a:r>
                        <a:rPr lang="ru-RU" sz="2100" dirty="0"/>
                        <a:t>1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10</a:t>
                      </a:r>
                      <a:r>
                        <a:rPr lang="ru-RU" sz="2100" dirty="0"/>
                        <a:t>1/6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11/3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188/</a:t>
                      </a:r>
                      <a:r>
                        <a:rPr lang="ru-RU" sz="2100" dirty="0"/>
                        <a:t>1</a:t>
                      </a:r>
                      <a:r>
                        <a:rPr lang="en-US" sz="2100" dirty="0"/>
                        <a:t>3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62/3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7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0,88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0111">
                <a:tc>
                  <a:txBody>
                    <a:bodyPr/>
                    <a:lstStyle/>
                    <a:p>
                      <a:pPr marL="0" marR="0" indent="0" algn="l" defTabSz="18295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ПУЛЕВАЯ СТРЕЛЬБА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179 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829512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Тир (ул.Институтская,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32а)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45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2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75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1</a:t>
                      </a:r>
                      <a:r>
                        <a:rPr lang="ru-RU" sz="2100" dirty="0"/>
                        <a:t>00</a:t>
                      </a:r>
                      <a:r>
                        <a:rPr lang="en-US" sz="2100" dirty="0"/>
                        <a:t>/</a:t>
                      </a:r>
                      <a:r>
                        <a:rPr lang="ru-RU" sz="2100" dirty="0"/>
                        <a:t>4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93</a:t>
                      </a:r>
                      <a:r>
                        <a:rPr lang="ru-RU" sz="2100" dirty="0"/>
                        <a:t>/1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2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9/0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4/0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4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1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0111">
                <a:tc>
                  <a:txBody>
                    <a:bodyPr/>
                    <a:lstStyle/>
                    <a:p>
                      <a:pPr marL="0" marR="0" indent="0" algn="l" defTabSz="18295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МОТОЦИКЛЕТНЫЙ СПОРТ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83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829512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Мототрасса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lang="ru-RU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ул.Обручева,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65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42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1,7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30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53/0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15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-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22/19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3/1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1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0,5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9437">
                <a:tc>
                  <a:txBody>
                    <a:bodyPr/>
                    <a:lstStyle/>
                    <a:p>
                      <a:pPr marL="0" marR="0" indent="0" algn="l" defTabSz="18295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ЛЫЖНЫЕ ГОНКИ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133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829512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Тырганский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43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1,6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50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8</a:t>
                      </a:r>
                      <a:r>
                        <a:rPr lang="ru-RU" sz="2100" dirty="0"/>
                        <a:t>3</a:t>
                      </a:r>
                      <a:r>
                        <a:rPr lang="en-US" sz="2100" dirty="0"/>
                        <a:t>/0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6</a:t>
                      </a:r>
                      <a:r>
                        <a:rPr lang="ru-RU" sz="2100" dirty="0"/>
                        <a:t>5/2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-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24/2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2/0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2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0,66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20785">
                <a:tc>
                  <a:txBody>
                    <a:bodyPr/>
                    <a:lstStyle/>
                    <a:p>
                      <a:pPr algn="l"/>
                      <a:r>
                        <a:rPr lang="ru-RU" sz="21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ПРЫЖКИ НА ЛЫЖАХ С ТРАМПЛИНА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 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829512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Спорткомплекс трамплинов</a:t>
                      </a:r>
                    </a:p>
                  </a:txBody>
                  <a:tcPr marL="91439" marR="9143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45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2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15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30/0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41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-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4/2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-</a:t>
                      </a:r>
                      <a:endParaRPr lang="ru-RU" sz="2100" dirty="0"/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-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/>
                        <a:t>0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69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0" y="8578057"/>
            <a:ext cx="9763919" cy="461666"/>
          </a:xfrm>
          <a:prstGeom prst="rect">
            <a:avLst/>
          </a:prstGeom>
          <a:noFill/>
          <a:ln>
            <a:noFill/>
          </a:ln>
        </p:spPr>
        <p:txBody>
          <a:bodyPr wrap="square" lIns="91281" tIns="45642" rIns="91281" bIns="45642" rtlCol="0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B050"/>
                </a:solidFill>
                <a:latin typeface="+mn-lt"/>
                <a:cs typeface="Times New Roman" pitchFamily="18" charset="0"/>
              </a:rPr>
              <a:t>    Спортивные результаты за 2015 – 2017</a:t>
            </a:r>
            <a:r>
              <a:rPr lang="en-US" sz="2400" b="1" dirty="0">
                <a:solidFill>
                  <a:srgbClr val="00B050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B050"/>
                </a:solidFill>
                <a:latin typeface="+mn-lt"/>
                <a:cs typeface="Times New Roman" pitchFamily="18" charset="0"/>
              </a:rPr>
              <a:t>гг.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9763921" y="8501869"/>
            <a:ext cx="8490742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281" tIns="45642" rIns="91281" bIns="45642" rtlCol="0">
            <a:spAutoFit/>
          </a:bodyPr>
          <a:lstStyle/>
          <a:p>
            <a:pPr lvl="0"/>
            <a:r>
              <a:rPr lang="ru-RU" sz="2400" dirty="0">
                <a:solidFill>
                  <a:prstClr val="black"/>
                </a:solidFill>
                <a:latin typeface="+mn-lt"/>
              </a:rPr>
              <a:t>Расходы за 2017 год </a:t>
            </a:r>
            <a:r>
              <a:rPr lang="en-US" sz="2400" dirty="0">
                <a:solidFill>
                  <a:prstClr val="black"/>
                </a:solidFill>
                <a:latin typeface="+mn-lt"/>
              </a:rPr>
              <a:t>33032</a:t>
            </a:r>
            <a:r>
              <a:rPr lang="ru-RU" sz="2400" dirty="0">
                <a:solidFill>
                  <a:prstClr val="black"/>
                </a:solidFill>
                <a:latin typeface="+mn-lt"/>
              </a:rPr>
              <a:t> тыс. руб.</a:t>
            </a:r>
            <a:r>
              <a:rPr lang="en-US" sz="2400" dirty="0">
                <a:solidFill>
                  <a:prstClr val="black"/>
                </a:solidFill>
                <a:latin typeface="+mn-lt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+mn-lt"/>
              </a:rPr>
              <a:t>(МБ-</a:t>
            </a:r>
            <a:r>
              <a:rPr lang="en-US" sz="2400" dirty="0">
                <a:solidFill>
                  <a:prstClr val="black"/>
                </a:solidFill>
                <a:latin typeface="+mn-lt"/>
              </a:rPr>
              <a:t>32353</a:t>
            </a:r>
            <a:r>
              <a:rPr lang="ru-RU" sz="2400" dirty="0">
                <a:solidFill>
                  <a:prstClr val="black"/>
                </a:solidFill>
                <a:latin typeface="+mn-lt"/>
              </a:rPr>
              <a:t>, ВБ-</a:t>
            </a:r>
            <a:r>
              <a:rPr lang="en-US" sz="2400" dirty="0">
                <a:solidFill>
                  <a:prstClr val="black"/>
                </a:solidFill>
                <a:latin typeface="+mn-lt"/>
              </a:rPr>
              <a:t>679</a:t>
            </a:r>
            <a:r>
              <a:rPr lang="ru-RU" sz="2400" dirty="0">
                <a:solidFill>
                  <a:prstClr val="black"/>
                </a:solidFill>
                <a:latin typeface="+mn-lt"/>
              </a:rPr>
              <a:t>)</a:t>
            </a:r>
          </a:p>
          <a:p>
            <a:pPr lvl="0"/>
            <a:r>
              <a:rPr lang="ru-RU" sz="2400" dirty="0">
                <a:solidFill>
                  <a:prstClr val="black"/>
                </a:solidFill>
                <a:latin typeface="+mn-lt"/>
              </a:rPr>
              <a:t> ФОТ-</a:t>
            </a:r>
            <a:r>
              <a:rPr lang="en-US" sz="2400" dirty="0">
                <a:solidFill>
                  <a:prstClr val="black"/>
                </a:solidFill>
                <a:latin typeface="+mn-lt"/>
              </a:rPr>
              <a:t>29253</a:t>
            </a:r>
            <a:r>
              <a:rPr lang="ru-RU" sz="2400" dirty="0">
                <a:solidFill>
                  <a:prstClr val="black"/>
                </a:solidFill>
                <a:latin typeface="+mn-lt"/>
              </a:rPr>
              <a:t>(МБ-</a:t>
            </a:r>
            <a:r>
              <a:rPr lang="en-US" sz="2400" dirty="0">
                <a:solidFill>
                  <a:prstClr val="black"/>
                </a:solidFill>
                <a:latin typeface="+mn-lt"/>
              </a:rPr>
              <a:t>28979</a:t>
            </a:r>
            <a:r>
              <a:rPr lang="ru-RU" sz="2400" dirty="0">
                <a:solidFill>
                  <a:prstClr val="black"/>
                </a:solidFill>
                <a:latin typeface="+mn-lt"/>
              </a:rPr>
              <a:t>, ВБ-274; СММ – МБ-1581;  ЖКУ-1404 (МБ-1384, ВБ-20); прочие расходы – 796 (МБ-410,ВБ-386</a:t>
            </a:r>
            <a:r>
              <a:rPr lang="en-US" sz="2400" dirty="0">
                <a:solidFill>
                  <a:prstClr val="black"/>
                </a:solidFill>
                <a:latin typeface="+mn-lt"/>
              </a:rPr>
              <a:t>)</a:t>
            </a:r>
            <a:r>
              <a:rPr lang="ru-RU" sz="2400" dirty="0">
                <a:solidFill>
                  <a:prstClr val="black"/>
                </a:solidFill>
                <a:latin typeface="+mn-lt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26627" y="9721058"/>
            <a:ext cx="8307387" cy="4616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281" tIns="45642" rIns="91281" bIns="45642" rtlCol="0">
            <a:spAutoFit/>
          </a:bodyPr>
          <a:lstStyle/>
          <a:p>
            <a:r>
              <a:rPr lang="ru-RU" sz="2400" b="1" i="1" dirty="0">
                <a:latin typeface="+mn-lt"/>
              </a:rPr>
              <a:t>Привлеченные средства за 2017 год  – 9675 тыс.руб. </a:t>
            </a:r>
          </a:p>
        </p:txBody>
      </p:sp>
      <p:pic>
        <p:nvPicPr>
          <p:cNvPr id="16" name="Picture 2" descr="C:\Users\СпортОтдел\Desktop\герб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0" t="6991" r="10050" b="8147"/>
          <a:stretch/>
        </p:blipFill>
        <p:spPr bwMode="auto">
          <a:xfrm>
            <a:off x="17222792" y="-7829"/>
            <a:ext cx="988541" cy="124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СпортОтдел\Desktop\Межведомственный совет Концепция\фоны\спорт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5987" y="103465"/>
            <a:ext cx="1066799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354542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11153</TotalTime>
  <Words>1692</Words>
  <Application>Microsoft Office PowerPoint</Application>
  <PresentationFormat>Произвольный</PresentationFormat>
  <Paragraphs>525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Arial Narrow</vt:lpstr>
      <vt:lpstr>Calibri</vt:lpstr>
      <vt:lpstr>Times New Roman</vt:lpstr>
      <vt:lpstr>Verdana</vt:lpstr>
      <vt:lpstr>Wingdings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Templates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SmileTemplates.com</dc:creator>
  <cp:lastModifiedBy>Шамиль Гиниятов</cp:lastModifiedBy>
  <cp:revision>1466</cp:revision>
  <cp:lastPrinted>2018-02-09T09:26:20Z</cp:lastPrinted>
  <dcterms:created xsi:type="dcterms:W3CDTF">2007-04-02T02:11:51Z</dcterms:created>
  <dcterms:modified xsi:type="dcterms:W3CDTF">2023-02-06T11:41:33Z</dcterms:modified>
</cp:coreProperties>
</file>