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302" r:id="rId5"/>
    <p:sldId id="404" r:id="rId6"/>
    <p:sldId id="361" r:id="rId7"/>
    <p:sldId id="260" r:id="rId8"/>
    <p:sldId id="363" r:id="rId9"/>
    <p:sldId id="364" r:id="rId10"/>
    <p:sldId id="365" r:id="rId11"/>
    <p:sldId id="281" r:id="rId12"/>
    <p:sldId id="366" r:id="rId13"/>
    <p:sldId id="406" r:id="rId14"/>
    <p:sldId id="367" r:id="rId15"/>
    <p:sldId id="368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" initials="K" lastIdx="1" clrIdx="0">
    <p:extLst>
      <p:ext uri="{19B8F6BF-5375-455C-9EA6-DF929625EA0E}">
        <p15:presenceInfo xmlns:p15="http://schemas.microsoft.com/office/powerpoint/2012/main" userId="K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DFD"/>
    <a:srgbClr val="D1F3FF"/>
    <a:srgbClr val="9FD8FB"/>
    <a:srgbClr val="D2E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D71FF-B307-4F83-9632-74D223CF8E5E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10265-A8A8-4425-8C48-82A8ADFAD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79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998E9-510D-7D16-145D-10EAE12E9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8549FC-1D0F-34D0-2BB1-A1705FB49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0E884-F62B-F089-AAD0-E2611F12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D7024-BD2F-0A28-AC07-B2F9529F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E41C6C-303D-6941-A943-56FEE581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2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793EF-CD64-D3EA-8438-13224F8C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B82FE5-3328-BD71-5244-3045267EE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D7766F-C249-16F6-E5D4-DF532E5C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4E4F00-5851-D4DB-EF54-D3888D08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170FC1-28C3-DE9E-A0B7-A4D2BBD8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0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A3ED1D-168F-606C-CEA3-94C0059D12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E5646-7F50-9AEA-4945-6BB661937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C5090-C986-15B1-D16E-5F003B2E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F1A413-D8E9-ACBF-9696-29E4FD36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444E41-AEF4-A9E4-86A2-DCF3C2DA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5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9ECB9-DF14-C99D-9841-4434CB1F6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B3309-00DA-0C20-8446-B92900737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5E59F0-75EB-0DC8-BBC5-BE2F90E3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37F91E-5330-BE6C-404C-321F2CF2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8F6DB-4FE1-4461-730D-8640A377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62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CCCCF-815F-5E97-59D3-76F758E0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FB59D4-0E8C-0808-14A7-9237F5380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490FD-AF3D-A9F5-440A-17967907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622E8C-9A79-CB43-70E0-D434CEE7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11645-3C8D-572B-132A-D221E5032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0154E-CC56-0150-631A-D8AB4BD7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C9D27-D496-91D6-59FD-969FBDE7C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D104A5-5527-AB9C-65D3-F93E3D8E6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55ED23-62E9-37E4-6314-43F9A5C0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461BB5-6113-7348-5A9A-2EBAE9B5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7A0FFB-AE3E-294A-8B7A-3F885806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7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2CD91-4B52-C45C-2298-A6B7D128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243EF6-B966-F0A9-5C5A-FAA3C3F8C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D1AC56-493B-0769-F43C-BF41878DB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7FDF4-DAF4-D6A1-A5AE-DA44A77F5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EFA61A-0648-A1E0-E120-AED970919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7B8012-4668-13B0-E037-A3FED1EC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F17C19-0AE6-A782-ED92-E4C69F9E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AEC7CE-16FE-6E45-85AE-74796729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916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DB47A-8CED-9D88-4485-0D780A17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77F16B-D06C-1D4B-8220-F8EDF099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D58EA1-2D08-D0A4-2E5B-E6D5DBD0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0DB8A0-6163-7102-91F8-715FDEB3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3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9ADB52-BEE7-978A-EB03-B71B6D03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7C1461-B6E9-22C3-CF4B-53B021D6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D0A5B1-EAAA-FEEA-7C83-712E3F0F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31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DF554-32E9-F5E4-2490-2E0078F3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7F82D1-1413-82CE-54E2-2A4338074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7B6B34-7A0B-E90B-B4C8-FC5A78630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02D029-7BA9-7D68-D9BC-AC5863F9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8784BF-77E3-86A1-DD0A-F92EB6B0D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4AB637-997A-B7FF-B387-AECD9E39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D41A4-0285-6D44-5B85-D84036559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DE5EBF-ADF9-8586-6A7E-2A1935706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218F74-B468-8C64-DC71-2B8A14E16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D3E096-36E4-CBDE-2E86-9DC9FF2F5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2B7374-CCD7-A644-8314-EC76F8B6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D16CD4-1763-D01F-F39E-D48EDB61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16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C1738-F83B-B331-0B0F-E5E8AF69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0D4C27-1491-B4CE-E8D3-6FFF1B36F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5202B0-3A41-18ED-C890-CBB10B0E1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AB96E-5BAA-4A49-8328-191FCB1EB03A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32BA08-4063-7C7C-79A5-F8357B442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AF635B-B30E-D9EE-AA62-0A7707102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B91E7-FB95-401B-9DA4-AFDB0B893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76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0%B0%D0%BD%D1%86%D0%B5%D1%80%D0%BE%D0%B3%D0%B5%D0%BD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1%D1%80%D0%BE%D0%BD%D1%85%D0%B8%D0%B0%D0%BB%D1%8C%D0%BD%D0%B0%D1%8F_%D0%B0%D1%81%D1%82%D0%BC%D0%B0" TargetMode="External"/><Relationship Id="rId5" Type="http://schemas.openxmlformats.org/officeDocument/2006/relationships/hyperlink" Target="https://ru.wikipedia.org/wiki/%D0%A1%D0%B8%D0%BD%D0%B4%D1%80%D0%BE%D0%BC_%D0%B2%D0%BD%D0%B5%D0%B7%D0%B0%D0%BF%D0%BD%D0%BE%D0%B9_%D0%B4%D0%B5%D1%82%D1%81%D0%BA%D0%BE%D0%B9_%D1%81%D0%BC%D0%B5%D1%80%D1%82%D0%B8" TargetMode="External"/><Relationship Id="rId4" Type="http://schemas.openxmlformats.org/officeDocument/2006/relationships/hyperlink" Target="https://ru.wikipedia.org/wiki/%D0%A6%D0%B8%D1%82%D0%BE%D1%82%D0%BE%D0%BA%D1%81%D0%B8%D1%87%D0%B5%D1%81%D0%BA%D0%B8%D0%B5_%D0%BF%D1%80%D0%B5%D0%BF%D0%B0%D1%80%D0%B0%D1%82%D1%8B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1C52734-33A4-DBA2-2AEC-08202F2D7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150" y="3000422"/>
            <a:ext cx="6267753" cy="373424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9D9AF-547E-69CB-E7F2-87129C4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51" y="471143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Неделя профилактики</a:t>
            </a:r>
            <a:br>
              <a:rPr lang="ru-RU" b="1" dirty="0">
                <a:solidFill>
                  <a:srgbClr val="FF0000"/>
                </a:solidFill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неинфекционных заболеваний</a:t>
            </a:r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4232C7FA-6549-0A48-14A8-CB07075800A9}"/>
              </a:ext>
            </a:extLst>
          </p:cNvPr>
          <p:cNvSpPr txBox="1">
            <a:spLocks/>
          </p:cNvSpPr>
          <p:nvPr/>
        </p:nvSpPr>
        <p:spPr>
          <a:xfrm>
            <a:off x="871447" y="1933268"/>
            <a:ext cx="10291157" cy="930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600" b="1" dirty="0">
                <a:solidFill>
                  <a:srgbClr val="0070C0"/>
                </a:solidFill>
              </a:rPr>
              <a:t>С 15 по 21 января 2024 года Минздрав России проводит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600" b="1" dirty="0">
                <a:solidFill>
                  <a:srgbClr val="0070C0"/>
                </a:solidFill>
              </a:rPr>
              <a:t>Неделю профилактики неинфекционных заболеваний</a:t>
            </a:r>
            <a:endParaRPr lang="ru-RU" sz="2600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637699-780F-8E65-3A49-347EB9FA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" y="91799"/>
            <a:ext cx="2634138" cy="75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77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30893-B895-B54C-0D69-000EC750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9" y="201818"/>
            <a:ext cx="10515600" cy="1325563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рекомендации для </a:t>
            </a:r>
            <a:b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профилактики заболеваний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7217DA-CBF1-4C98-AD70-BC6D41C10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775" y="6065363"/>
            <a:ext cx="3376074" cy="404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1" dirty="0">
                <a:solidFill>
                  <a:srgbClr val="FF0000"/>
                </a:solidFill>
              </a:rPr>
              <a:t>Что содержится в сигаретах?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8F9B7B7-E48C-D8A0-566C-A049D424F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 b="16727"/>
          <a:stretch/>
        </p:blipFill>
        <p:spPr bwMode="auto">
          <a:xfrm>
            <a:off x="6329243" y="1858420"/>
            <a:ext cx="4418527" cy="42069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F81E0F-49E9-1A65-6B01-476F37036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CEFA94-C106-5661-A989-0648F14C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2386519"/>
            <a:ext cx="4857140" cy="36788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F3641F66-B102-EEF5-7125-23B178C90B66}"/>
              </a:ext>
            </a:extLst>
          </p:cNvPr>
          <p:cNvSpPr txBox="1">
            <a:spLocks/>
          </p:cNvSpPr>
          <p:nvPr/>
        </p:nvSpPr>
        <p:spPr>
          <a:xfrm>
            <a:off x="990599" y="1754836"/>
            <a:ext cx="4134853" cy="4042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/>
              <a:t>	4. Не курить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1D076F8-3641-B667-A693-46872FA018F0}"/>
              </a:ext>
            </a:extLst>
          </p:cNvPr>
          <p:cNvSpPr txBox="1">
            <a:spLocks/>
          </p:cNvSpPr>
          <p:nvPr/>
        </p:nvSpPr>
        <p:spPr>
          <a:xfrm>
            <a:off x="6113699" y="5935375"/>
            <a:ext cx="4849617" cy="753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5500" b="1" dirty="0">
                <a:solidFill>
                  <a:srgbClr val="FF0000"/>
                </a:solidFill>
              </a:rPr>
              <a:t>Какие заболевания вызывает курение?</a:t>
            </a:r>
          </a:p>
        </p:txBody>
      </p:sp>
    </p:spTree>
    <p:extLst>
      <p:ext uri="{BB962C8B-B14F-4D97-AF65-F5344CB8AC3E}">
        <p14:creationId xmlns:p14="http://schemas.microsoft.com/office/powerpoint/2010/main" val="120264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5020977-CC90-4CC0-83A9-93E7531E08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90" y="2312987"/>
            <a:ext cx="5429024" cy="3857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1674364A-AD3E-4115-9EFB-4B98AD345F18}"/>
              </a:ext>
            </a:extLst>
          </p:cNvPr>
          <p:cNvSpPr/>
          <p:nvPr/>
        </p:nvSpPr>
        <p:spPr>
          <a:xfrm>
            <a:off x="8969569" y="1887538"/>
            <a:ext cx="2895600" cy="1371600"/>
          </a:xfrm>
          <a:prstGeom prst="wedgeEllipseCallout">
            <a:avLst>
              <a:gd name="adj1" fmla="val -73026"/>
              <a:gd name="adj2" fmla="val 57926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Пассивные курильщики подвергаются воздействию тех же токсинов, что и активные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A7002EF8-7E5A-4DE8-84AF-E8B66B8E7348}"/>
              </a:ext>
            </a:extLst>
          </p:cNvPr>
          <p:cNvSpPr/>
          <p:nvPr/>
        </p:nvSpPr>
        <p:spPr>
          <a:xfrm>
            <a:off x="8969569" y="3429000"/>
            <a:ext cx="2895600" cy="1608960"/>
          </a:xfrm>
          <a:prstGeom prst="wedgeEllipseCallout">
            <a:avLst>
              <a:gd name="adj1" fmla="val -78288"/>
              <a:gd name="adj2" fmla="val 6863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В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 дыме 1 сигареты 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 4-7 тыс.  химических веществ, 69  </a:t>
            </a:r>
            <a:r>
              <a:rPr lang="ru-RU" sz="1400" b="1" i="0" u="sng" strike="noStrike" dirty="0">
                <a:solidFill>
                  <a:schemeClr val="tx1"/>
                </a:solidFill>
                <a:effectLst/>
                <a:hlinkClick r:id="rId3" tooltip="Канцероге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канцерогенов</a:t>
            </a:r>
            <a:r>
              <a:rPr lang="ru-RU" sz="1400" b="1" i="0" u="sng" dirty="0">
                <a:solidFill>
                  <a:schemeClr val="tx1"/>
                </a:solidFill>
                <a:effectLst/>
              </a:rPr>
              <a:t> 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и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 250 компонентов с </a:t>
            </a:r>
            <a:r>
              <a:rPr lang="ru-RU" sz="1400" b="1" i="0" u="none" strike="noStrike" dirty="0">
                <a:solidFill>
                  <a:schemeClr val="tx1"/>
                </a:solidFill>
                <a:effectLst/>
                <a:hlinkClick r:id="rId4" tooltip="Цитотоксические препараты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цитотоксическим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 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действием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Облачко с текстом: овальное 12">
            <a:extLst>
              <a:ext uri="{FF2B5EF4-FFF2-40B4-BE49-F238E27FC236}">
                <a16:creationId xmlns:a16="http://schemas.microsoft.com/office/drawing/2014/main" id="{DB19A1F4-62C9-45B1-95A2-D5F4588B3C4E}"/>
              </a:ext>
            </a:extLst>
          </p:cNvPr>
          <p:cNvSpPr/>
          <p:nvPr/>
        </p:nvSpPr>
        <p:spPr>
          <a:xfrm>
            <a:off x="8997836" y="5185538"/>
            <a:ext cx="2895600" cy="1460499"/>
          </a:xfrm>
          <a:prstGeom prst="wedgeEllipseCallout">
            <a:avLst>
              <a:gd name="adj1" fmla="val -78289"/>
              <a:gd name="adj2" fmla="val -5040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ассивное курение- причина около 200 тыс. смертей от ССЗ 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(ВОЗ, 2017)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4" name="Облачко с текстом: овальное 13">
            <a:extLst>
              <a:ext uri="{FF2B5EF4-FFF2-40B4-BE49-F238E27FC236}">
                <a16:creationId xmlns:a16="http://schemas.microsoft.com/office/drawing/2014/main" id="{9402BA32-768E-4205-B2FF-D87D5C7E1ADD}"/>
              </a:ext>
            </a:extLst>
          </p:cNvPr>
          <p:cNvSpPr/>
          <p:nvPr/>
        </p:nvSpPr>
        <p:spPr>
          <a:xfrm>
            <a:off x="298563" y="1892300"/>
            <a:ext cx="2895600" cy="1371600"/>
          </a:xfrm>
          <a:prstGeom prst="wedgeEllipseCallout">
            <a:avLst>
              <a:gd name="adj1" fmla="val 85746"/>
              <a:gd name="adj2" fmla="val 59778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rgbClr val="202122"/>
                </a:solidFill>
                <a:effectLst/>
              </a:rPr>
              <a:t>Генетический вред от табачных канцерогенов проявляется через несколько поколений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E7DEBFE4-D025-4875-9F0F-623E19E793C6}"/>
              </a:ext>
            </a:extLst>
          </p:cNvPr>
          <p:cNvSpPr/>
          <p:nvPr/>
        </p:nvSpPr>
        <p:spPr>
          <a:xfrm>
            <a:off x="326830" y="3420239"/>
            <a:ext cx="2895601" cy="1608960"/>
          </a:xfrm>
          <a:prstGeom prst="wedgeEllipseCallout">
            <a:avLst>
              <a:gd name="adj1" fmla="val 80484"/>
              <a:gd name="adj2" fmla="val 1081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Дети курящих 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родителей рискуют развитием </a:t>
            </a:r>
            <a:r>
              <a:rPr lang="ru-RU" sz="1400" b="1" i="0" strike="noStrike" dirty="0">
                <a:solidFill>
                  <a:schemeClr val="tx1"/>
                </a:solidFill>
                <a:effectLst/>
                <a:hlinkClick r:id="rId5" tooltip="Синдром внезапной детской смерт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синдрома внезапной детской смерти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, </a:t>
            </a:r>
            <a:r>
              <a:rPr lang="ru-RU" sz="1400" b="1" dirty="0">
                <a:solidFill>
                  <a:schemeClr val="tx1"/>
                </a:solidFill>
              </a:rPr>
              <a:t>ОРИ 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и тяжелой </a:t>
            </a:r>
            <a:r>
              <a:rPr lang="ru-RU" sz="1400" b="1" i="0" strike="noStrike" dirty="0">
                <a:solidFill>
                  <a:schemeClr val="tx1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астмы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Облачко с текстом: овальное 17">
            <a:extLst>
              <a:ext uri="{FF2B5EF4-FFF2-40B4-BE49-F238E27FC236}">
                <a16:creationId xmlns:a16="http://schemas.microsoft.com/office/drawing/2014/main" id="{6B3A8D9C-B200-4F2B-BF7D-60A833A5FAE2}"/>
              </a:ext>
            </a:extLst>
          </p:cNvPr>
          <p:cNvSpPr/>
          <p:nvPr/>
        </p:nvSpPr>
        <p:spPr>
          <a:xfrm>
            <a:off x="326830" y="5185538"/>
            <a:ext cx="2895600" cy="1460499"/>
          </a:xfrm>
          <a:prstGeom prst="wedgeEllipseCallout">
            <a:avLst>
              <a:gd name="adj1" fmla="val 90571"/>
              <a:gd name="adj2" fmla="val -53185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У беременных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повышается вероятность рождения </a:t>
            </a:r>
            <a:r>
              <a:rPr lang="ru-RU" sz="1400" b="1" dirty="0">
                <a:solidFill>
                  <a:schemeClr val="tx1"/>
                </a:solidFill>
              </a:rPr>
              <a:t>недоношенного 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или маловесного ребёнка 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BBAD2C-D0E1-43B7-BC41-68A15AEAE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911" cy="69991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715A25B-C0B6-FEC5-6BC5-1FD60FC2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161925"/>
            <a:ext cx="10515600" cy="1325563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рекомендации для </a:t>
            </a:r>
            <a:b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профилактики заболеваний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EE78B733-63D8-CEA7-29D6-0116657C36F1}"/>
              </a:ext>
            </a:extLst>
          </p:cNvPr>
          <p:cNvSpPr txBox="1">
            <a:spLocks/>
          </p:cNvSpPr>
          <p:nvPr/>
        </p:nvSpPr>
        <p:spPr>
          <a:xfrm>
            <a:off x="3379004" y="6351409"/>
            <a:ext cx="5417555" cy="4024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600" b="1" dirty="0">
                <a:solidFill>
                  <a:srgbClr val="FF0000"/>
                </a:solidFill>
              </a:rPr>
              <a:t>Вред от пассивного курения</a:t>
            </a:r>
          </a:p>
        </p:txBody>
      </p:sp>
    </p:spTree>
    <p:extLst>
      <p:ext uri="{BB962C8B-B14F-4D97-AF65-F5344CB8AC3E}">
        <p14:creationId xmlns:p14="http://schemas.microsoft.com/office/powerpoint/2010/main" val="2449258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5C19D6C-F64F-F02F-E056-AEFD9B741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213"/>
            <a:ext cx="7265670" cy="4024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/>
              <a:t>5.  Отказаться от потребления спиртных напитков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33323B-8046-86A9-F580-1456E138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003"/>
            <a:ext cx="10515600" cy="1325563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рекомендации для </a:t>
            </a:r>
            <a:b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профилактики заболеваний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0D2C27-5C94-F961-F4B4-9DDC24BC5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315B37AD-3721-A8FA-137F-07581A6B7F6A}"/>
              </a:ext>
            </a:extLst>
          </p:cNvPr>
          <p:cNvSpPr txBox="1">
            <a:spLocks/>
          </p:cNvSpPr>
          <p:nvPr/>
        </p:nvSpPr>
        <p:spPr>
          <a:xfrm>
            <a:off x="5130800" y="5956300"/>
            <a:ext cx="6807200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FF0000"/>
                </a:solidFill>
              </a:rPr>
              <a:t>Содержание вредных веществ в спиртных напитках и влияние их на организм человека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DCABDB-A0CA-5CB3-9E27-1D298B15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99" y="2321793"/>
            <a:ext cx="3245901" cy="1826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EE589FE1-CAE1-F966-59C9-E3D096590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740194"/>
              </p:ext>
            </p:extLst>
          </p:nvPr>
        </p:nvGraphicFramePr>
        <p:xfrm>
          <a:off x="4114800" y="2317701"/>
          <a:ext cx="7772399" cy="3560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5919">
                  <a:extLst>
                    <a:ext uri="{9D8B030D-6E8A-4147-A177-3AD203B41FA5}">
                      <a16:colId xmlns:a16="http://schemas.microsoft.com/office/drawing/2014/main" val="426185104"/>
                    </a:ext>
                  </a:extLst>
                </a:gridCol>
                <a:gridCol w="1012579">
                  <a:extLst>
                    <a:ext uri="{9D8B030D-6E8A-4147-A177-3AD203B41FA5}">
                      <a16:colId xmlns:a16="http://schemas.microsoft.com/office/drawing/2014/main" val="514967731"/>
                    </a:ext>
                  </a:extLst>
                </a:gridCol>
                <a:gridCol w="3523901">
                  <a:extLst>
                    <a:ext uri="{9D8B030D-6E8A-4147-A177-3AD203B41FA5}">
                      <a16:colId xmlns:a16="http://schemas.microsoft.com/office/drawing/2014/main" val="1043961090"/>
                    </a:ext>
                  </a:extLst>
                </a:gridCol>
              </a:tblGrid>
              <a:tr h="66665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Метиловый спирт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Нервно-сосудистый яд, его доза в 100 г смертельна для людей, а небольшое количество метанола поражает зрительный нерв и сетчатку глаза</a:t>
                      </a:r>
                    </a:p>
                  </a:txBody>
                  <a:tcPr>
                    <a:solidFill>
                      <a:srgbClr val="F3A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003809"/>
                  </a:ext>
                </a:extLst>
              </a:tr>
              <a:tr h="22222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Сернистый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ангидгид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Разрушает витамины группы В</a:t>
                      </a:r>
                    </a:p>
                  </a:txBody>
                  <a:tcPr>
                    <a:solidFill>
                      <a:srgbClr val="F3A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180691"/>
                  </a:ext>
                </a:extLst>
              </a:tr>
              <a:tr h="4674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Винная, уксусная, сернистая и другие кислоты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Разрушает печень и поджелудочную железу</a:t>
                      </a:r>
                    </a:p>
                  </a:txBody>
                  <a:tcPr>
                    <a:solidFill>
                      <a:srgbClr val="F3A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395434"/>
                  </a:ext>
                </a:extLst>
              </a:tr>
              <a:tr h="370366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Сивушные масла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Содержит </a:t>
                      </a:r>
                      <a:r>
                        <a:rPr lang="ru-RU" sz="1400" b="1" dirty="0" err="1"/>
                        <a:t>пропиловый</a:t>
                      </a:r>
                      <a:r>
                        <a:rPr lang="ru-RU" sz="1400" b="1" dirty="0"/>
                        <a:t>, </a:t>
                      </a:r>
                      <a:r>
                        <a:rPr lang="ru-RU" sz="1400" b="1" dirty="0" err="1"/>
                        <a:t>мзобутиловый</a:t>
                      </a:r>
                      <a:r>
                        <a:rPr lang="ru-RU" sz="1400" b="1" dirty="0"/>
                        <a:t>, амиловый спирты, вызывает тяжелое </a:t>
                      </a:r>
                      <a:r>
                        <a:rPr lang="ru-RU" sz="1400" b="1" dirty="0" err="1"/>
                        <a:t>отравдение</a:t>
                      </a:r>
                      <a:endParaRPr lang="ru-RU" sz="1400" b="1" dirty="0"/>
                    </a:p>
                  </a:txBody>
                  <a:tcPr>
                    <a:solidFill>
                      <a:srgbClr val="F3A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856891"/>
                  </a:ext>
                </a:extLst>
              </a:tr>
              <a:tr h="1061014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Ацетальдегид, фурфурол, формальдегид</a:t>
                      </a:r>
                    </a:p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Различные вещества, повышающие всасывание алкоголя в организм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Разрушает печень и поджелудочную железу</a:t>
                      </a:r>
                    </a:p>
                  </a:txBody>
                  <a:tcPr>
                    <a:solidFill>
                      <a:srgbClr val="F3A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560204"/>
                  </a:ext>
                </a:extLst>
              </a:tr>
            </a:tbl>
          </a:graphicData>
        </a:graphic>
      </p:graphicFrame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6D24A78E-D391-0250-5FFE-E94FC776F24F}"/>
              </a:ext>
            </a:extLst>
          </p:cNvPr>
          <p:cNvSpPr/>
          <p:nvPr/>
        </p:nvSpPr>
        <p:spPr>
          <a:xfrm>
            <a:off x="7327900" y="2692400"/>
            <a:ext cx="978408" cy="2667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3F4557A1-CA03-7C42-759A-F67FE88E6451}"/>
              </a:ext>
            </a:extLst>
          </p:cNvPr>
          <p:cNvSpPr/>
          <p:nvPr/>
        </p:nvSpPr>
        <p:spPr>
          <a:xfrm>
            <a:off x="7340600" y="3289300"/>
            <a:ext cx="978408" cy="2667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1E3B810-AE8C-81AE-B129-B38D79E134BC}"/>
              </a:ext>
            </a:extLst>
          </p:cNvPr>
          <p:cNvSpPr/>
          <p:nvPr/>
        </p:nvSpPr>
        <p:spPr>
          <a:xfrm>
            <a:off x="7327900" y="3644900"/>
            <a:ext cx="978408" cy="2667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47F4E95C-AF0E-A55A-0B33-26A164B75DA9}"/>
              </a:ext>
            </a:extLst>
          </p:cNvPr>
          <p:cNvSpPr/>
          <p:nvPr/>
        </p:nvSpPr>
        <p:spPr>
          <a:xfrm>
            <a:off x="7340600" y="4267200"/>
            <a:ext cx="978408" cy="2667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21575FE7-BE2D-3AF4-A747-7320F35876AF}"/>
              </a:ext>
            </a:extLst>
          </p:cNvPr>
          <p:cNvSpPr/>
          <p:nvPr/>
        </p:nvSpPr>
        <p:spPr>
          <a:xfrm>
            <a:off x="7340600" y="5168900"/>
            <a:ext cx="978408" cy="2667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17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3733E-B227-43B1-5C16-FCC55EA4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95"/>
            <a:ext cx="10515600" cy="69991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Влияние алкоголя на организм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B725C08-EA82-6C74-17D0-3685F6915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60"/>
          <a:stretch/>
        </p:blipFill>
        <p:spPr>
          <a:xfrm>
            <a:off x="3617140" y="990600"/>
            <a:ext cx="4618858" cy="55917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079DC-B191-8738-FB15-B3E15739C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3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E94D9-979D-4753-61E0-8593F348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853"/>
            <a:ext cx="10515600" cy="1325563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рекомендации для </a:t>
            </a:r>
            <a:b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профилактики заболеваний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AFE88-2FD0-D470-ABDC-9F3237B0B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26" y="1745415"/>
            <a:ext cx="5193631" cy="4527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	6. Быть физически активным:</a:t>
            </a:r>
          </a:p>
          <a:p>
            <a:pPr marL="0" indent="0">
              <a:buNone/>
            </a:pPr>
            <a:r>
              <a:rPr lang="ru-RU" sz="2400" b="1" dirty="0"/>
              <a:t> </a:t>
            </a:r>
          </a:p>
          <a:p>
            <a:pPr marL="360000" indent="36000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взрослые люди должны уделять не менее 150 минут в неделю занятиям средней интенсивности </a:t>
            </a:r>
          </a:p>
          <a:p>
            <a:pPr marL="360000" indent="36000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или не менее 75 минут в неделю занятиям высокой интенсивности</a:t>
            </a:r>
          </a:p>
          <a:p>
            <a:pPr marL="360000" indent="360000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каждое занятие должно продолжаться не менее 10 минут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42DE13-746F-B9D2-F333-8C33F2B2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926" y="2249905"/>
            <a:ext cx="5938952" cy="39716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F0139D-3DAD-F182-8BC8-0F7621314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62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431E0-0C77-1F4C-AEBC-5EBAF9EB9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рекомендации для </a:t>
            </a:r>
            <a:b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профилактики заболеваний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030CA3-E637-6EA0-E4E8-CA6C33DDF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411" y="1745415"/>
            <a:ext cx="8498306" cy="484438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ru-RU" sz="2000" b="1" dirty="0"/>
              <a:t>	</a:t>
            </a:r>
            <a:r>
              <a:rPr lang="ru-RU" sz="2400" b="1" dirty="0"/>
              <a:t>6. Быть физически активным (продолжение)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8B64C-66A7-6ADD-CBCB-98B7F0608DCF}"/>
              </a:ext>
            </a:extLst>
          </p:cNvPr>
          <p:cNvSpPr txBox="1"/>
          <p:nvPr/>
        </p:nvSpPr>
        <p:spPr>
          <a:xfrm>
            <a:off x="699911" y="2364937"/>
            <a:ext cx="110449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396000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увеличение длительности занятий средней интенсивности до 300 минут в неделю </a:t>
            </a:r>
          </a:p>
          <a:p>
            <a:pPr marL="360000" indent="396000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или до 150 минут в неделю высокой интенсивности необходимо для того, чтобы получить дополнительные преимущества для здоровья</a:t>
            </a:r>
          </a:p>
          <a:p>
            <a:pPr marL="360000" indent="396000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необходимо чередовать аэробные и анаэробные нагрузки (аэробные нагрузки - 5-7 раз в неделю, анаэробные нагрузки - 2-3 раза в неделю)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D7F45D-1466-7B8C-8F4F-E55E0856E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D3D99-1515-6324-3ECD-FD6B8C205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051" y="4198170"/>
            <a:ext cx="3668249" cy="2342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1A8E69-F5D0-EA5F-1639-5CB06B8EA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0" y="4216399"/>
            <a:ext cx="3429002" cy="22860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52066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00E2F-1BBC-26E3-64D9-879F05E6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Спасибо за внимание </a:t>
            </a:r>
            <a:br>
              <a:rPr lang="ru-RU" b="1" dirty="0">
                <a:solidFill>
                  <a:srgbClr val="FF0000"/>
                </a:solidFill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и доброго здоровья!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1DEECF-9E6A-8A98-DF35-B43BE5C23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911" cy="699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894D57-7C91-C0F3-AA71-538E9F31F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534" y="1963057"/>
            <a:ext cx="6311504" cy="42076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3609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53C3A-7310-B74F-4647-3079F72B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746"/>
            <a:ext cx="10515600" cy="1325563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Хронические неинфекционные заболевания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75F90-71D5-4CE9-F664-5B45A0C54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826" y="1775748"/>
            <a:ext cx="10515600" cy="4351338"/>
          </a:xfrm>
        </p:spPr>
        <p:txBody>
          <a:bodyPr/>
          <a:lstStyle/>
          <a:p>
            <a:pPr marL="571500" indent="-34290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Хронические неинфекционные заболевания (ХНИЗ) являются основной причиной инвалидности и преждевременной смертности населения Российской Федерации. На долю смертей от ХНИЗ приходится порядка 70% всех случаев, из которых более 40% являются преждевременными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Согласно определению ВОЗ, ХНИЗ - это болезни, характеризующиеся продолжительным течением и являющиеся результатом воздействия комбинации генетических, физиологических, экологических и поведенческих факторов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К основным ХНИЗ относятся сердечно-сосудистые и онкологические заболевания, болезни органов дыхания и сахарный диабет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7314BF-457F-E06B-5886-E4D10C1CD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4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A8B06-ADF1-DF18-D644-FBB7325C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2" y="0"/>
            <a:ext cx="10515600" cy="100899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Факторы риска ХНИЗ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D0BB0-C9A7-692C-69DB-E8097BA64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11" y="1130531"/>
            <a:ext cx="11137412" cy="5450573"/>
          </a:xfrm>
        </p:spPr>
        <p:txBody>
          <a:bodyPr>
            <a:normAutofit fontScale="92500" lnSpcReduction="10000"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None/>
            </a:pPr>
            <a:r>
              <a:rPr lang="ru-RU" sz="2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	50% вклада в развитие ХНИЗ вносят основные 7 факторов риска: 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2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урение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избыточное потребление алкоголя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нерациональное питание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низкая физическая активность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повышенный уровень артериального давления, 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повышенный уровень холестерина в крови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ожирение</a:t>
            </a:r>
            <a:endParaRPr lang="ru-RU" sz="22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None/>
            </a:pPr>
            <a:r>
              <a:rPr lang="ru-RU" sz="2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	Очевидно, что самым действенным методом профилактики развития ХНИЗ является соблюдение принципов здорового питания, повышение физической активности и отказ от вредных привычек</a:t>
            </a:r>
            <a:endParaRPr lang="ru-RU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80E9C34-EA63-1B3C-540B-957686BDE5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0532D7-26EA-3B83-4BFB-53AB188C6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783" y="1665601"/>
            <a:ext cx="2208637" cy="15129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ACFD37-9FD6-0211-411E-DCF2FC42B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1" t="13090" r="19000" b="13940"/>
          <a:stretch/>
        </p:blipFill>
        <p:spPr>
          <a:xfrm>
            <a:off x="7680961" y="2543597"/>
            <a:ext cx="2211184" cy="14660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353962-A487-6CD8-4203-7401DCB3D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455" y="3819698"/>
            <a:ext cx="2168537" cy="144641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782863-9593-7333-1AB7-9CE7827D4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0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58082-7851-47CC-860E-5D030A2F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35" y="179753"/>
            <a:ext cx="10875695" cy="5738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+mn-lt"/>
              </a:rPr>
              <a:t>Факторы риска ХНИЗ в российской популяции</a:t>
            </a:r>
            <a:endParaRPr lang="ru-RU" sz="4000" dirty="0"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283868-577C-42C7-A33E-DE200022349B}"/>
              </a:ext>
            </a:extLst>
          </p:cNvPr>
          <p:cNvSpPr txBox="1"/>
          <p:nvPr/>
        </p:nvSpPr>
        <p:spPr>
          <a:xfrm>
            <a:off x="8344750" y="6534967"/>
            <a:ext cx="3626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/>
              <a:t>ВСЕРОССИЙСКАЯ ФОРУМ ПО ОБЩЕСТВЕННОМУ ЗДОРОВЬЮ,2021 г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0C85D7-3C3F-4ECC-BFCB-07484DD27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911" cy="699911"/>
          </a:xfrm>
          <a:prstGeom prst="rect">
            <a:avLst/>
          </a:prstGeom>
        </p:spPr>
      </p:pic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95CCB367-82D7-501E-FB99-310C5F910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84590"/>
              </p:ext>
            </p:extLst>
          </p:nvPr>
        </p:nvGraphicFramePr>
        <p:xfrm>
          <a:off x="1038502" y="1418897"/>
          <a:ext cx="10222524" cy="52636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91508">
                  <a:extLst>
                    <a:ext uri="{9D8B030D-6E8A-4147-A177-3AD203B41FA5}">
                      <a16:colId xmlns:a16="http://schemas.microsoft.com/office/drawing/2014/main" val="1999542624"/>
                    </a:ext>
                  </a:extLst>
                </a:gridCol>
                <a:gridCol w="2485293">
                  <a:extLst>
                    <a:ext uri="{9D8B030D-6E8A-4147-A177-3AD203B41FA5}">
                      <a16:colId xmlns:a16="http://schemas.microsoft.com/office/drawing/2014/main" val="2854207834"/>
                    </a:ext>
                  </a:extLst>
                </a:gridCol>
                <a:gridCol w="2790092">
                  <a:extLst>
                    <a:ext uri="{9D8B030D-6E8A-4147-A177-3AD203B41FA5}">
                      <a16:colId xmlns:a16="http://schemas.microsoft.com/office/drawing/2014/main" val="739448491"/>
                    </a:ext>
                  </a:extLst>
                </a:gridCol>
                <a:gridCol w="2555631">
                  <a:extLst>
                    <a:ext uri="{9D8B030D-6E8A-4147-A177-3AD203B41FA5}">
                      <a16:colId xmlns:a16="http://schemas.microsoft.com/office/drawing/2014/main" val="3572353241"/>
                    </a:ext>
                  </a:extLst>
                </a:gridCol>
              </a:tblGrid>
              <a:tr h="12780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ysClr val="windowText" lastClr="000000"/>
                          </a:solidFill>
                        </a:rPr>
                        <a:t>Артериальная </a:t>
                      </a:r>
                    </a:p>
                    <a:p>
                      <a:r>
                        <a:rPr lang="ru-RU" sz="1600" b="1" dirty="0">
                          <a:solidFill>
                            <a:sysClr val="windowText" lastClr="000000"/>
                          </a:solidFill>
                        </a:rPr>
                        <a:t>гипертензия           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44%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ysClr val="windowText" lastClr="000000"/>
                          </a:solidFill>
                        </a:rPr>
                        <a:t>Недостаток рыбы и морепродуктов          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36,9%</a:t>
                      </a:r>
                    </a:p>
                    <a:p>
                      <a:pPr algn="r"/>
                      <a:endParaRPr lang="ru-RU" sz="16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266932"/>
                  </a:ext>
                </a:extLst>
              </a:tr>
              <a:tr h="12780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Ожирение              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29,7%</a:t>
                      </a:r>
                    </a:p>
                    <a:p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ysClr val="windowText" lastClr="000000"/>
                          </a:solidFill>
                        </a:rPr>
                        <a:t>Недостаток овощей и фруктов                       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41,9%</a:t>
                      </a:r>
                    </a:p>
                    <a:p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824991"/>
                  </a:ext>
                </a:extLst>
              </a:tr>
              <a:tr h="127805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Курение                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27,7%</a:t>
                      </a:r>
                    </a:p>
                    <a:p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ysClr val="windowText" lastClr="000000"/>
                          </a:solidFill>
                        </a:rPr>
                        <a:t>Избыточное потребление соли                              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49,9%</a:t>
                      </a:r>
                    </a:p>
                    <a:p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68800"/>
                  </a:ext>
                </a:extLst>
              </a:tr>
              <a:tr h="14295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Низкая физическая активность            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38,8%</a:t>
                      </a:r>
                      <a:endParaRPr lang="ru-RU" sz="20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ysClr val="windowText" lastClr="000000"/>
                          </a:solidFill>
                        </a:rPr>
                        <a:t>Избыточное потребление алкоголя                   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  3,8%</a:t>
                      </a:r>
                    </a:p>
                    <a:p>
                      <a:endParaRPr lang="ru-RU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405966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7A35E1C-89BF-C315-1F66-F909F04A5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123" y="1431577"/>
            <a:ext cx="2035589" cy="1212280"/>
          </a:xfrm>
          <a:prstGeom prst="rect">
            <a:avLst/>
          </a:prstGeom>
          <a:effectLst/>
        </p:spPr>
      </p:pic>
      <p:pic>
        <p:nvPicPr>
          <p:cNvPr id="7" name="Рисунок 6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E722086-761F-F71F-55D5-0A1246417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829" y="2701778"/>
            <a:ext cx="2035587" cy="1065290"/>
          </a:xfrm>
          <a:prstGeom prst="rect">
            <a:avLst/>
          </a:prstGeom>
          <a:effectLst/>
        </p:spPr>
      </p:pic>
      <p:pic>
        <p:nvPicPr>
          <p:cNvPr id="16" name="Рисунок 15" descr="Изображение выглядит как внутренний, матч&#10;&#10;Автоматически созданное описание">
            <a:extLst>
              <a:ext uri="{FF2B5EF4-FFF2-40B4-BE49-F238E27FC236}">
                <a16:creationId xmlns:a16="http://schemas.microsoft.com/office/drawing/2014/main" id="{779E5E70-1825-40D2-A96F-C90FA3D23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85" y="3996729"/>
            <a:ext cx="2070758" cy="1165092"/>
          </a:xfrm>
          <a:prstGeom prst="rect">
            <a:avLst/>
          </a:prstGeom>
          <a:effectLst/>
        </p:spPr>
      </p:pic>
      <p:pic>
        <p:nvPicPr>
          <p:cNvPr id="18" name="Рисунок 17" descr="Изображение выглядит как диван, внутренний, сиденье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30E3251-1ED3-434E-9BFD-4D8CC96CD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295" y="5287996"/>
            <a:ext cx="2059035" cy="1158207"/>
          </a:xfrm>
          <a:prstGeom prst="rect">
            <a:avLst/>
          </a:prstGeom>
          <a:effectLst/>
        </p:spPr>
      </p:pic>
      <p:pic>
        <p:nvPicPr>
          <p:cNvPr id="20" name="Рисунок 19" descr="Изображение выглядит как другой, мясо, разнообразие&#10;&#10;Автоматически созданное описание">
            <a:extLst>
              <a:ext uri="{FF2B5EF4-FFF2-40B4-BE49-F238E27FC236}">
                <a16:creationId xmlns:a16="http://schemas.microsoft.com/office/drawing/2014/main" id="{848F1E48-8732-4407-8546-85A700874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3193" y="1435539"/>
            <a:ext cx="2072286" cy="1082093"/>
          </a:xfrm>
          <a:prstGeom prst="rect">
            <a:avLst/>
          </a:prstGeom>
          <a:effectLst/>
        </p:spPr>
      </p:pic>
      <p:pic>
        <p:nvPicPr>
          <p:cNvPr id="22" name="Рисунок 21" descr="Изображение выглядит как еда, овощ, фрукт, разнообразие&#10;&#10;Автоматически созданное описание">
            <a:extLst>
              <a:ext uri="{FF2B5EF4-FFF2-40B4-BE49-F238E27FC236}">
                <a16:creationId xmlns:a16="http://schemas.microsoft.com/office/drawing/2014/main" id="{1AFABEF1-3300-4A74-B5F6-542B8721D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6854" y="2741716"/>
            <a:ext cx="2047492" cy="1024222"/>
          </a:xfrm>
          <a:prstGeom prst="rect">
            <a:avLst/>
          </a:prstGeom>
          <a:effectLst/>
        </p:spPr>
      </p:pic>
      <p:pic>
        <p:nvPicPr>
          <p:cNvPr id="30" name="Рисунок 29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1B80254-6EB1-49B0-A9CD-CFA7A9903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0969" y="3968836"/>
            <a:ext cx="1992921" cy="1102889"/>
          </a:xfrm>
          <a:prstGeom prst="rect">
            <a:avLst/>
          </a:prstGeom>
          <a:effectLst/>
        </p:spPr>
      </p:pic>
      <p:pic>
        <p:nvPicPr>
          <p:cNvPr id="32" name="Рисунок 31" descr="Изображение выглядит как стол, чашка, внутренний, пить&#10;&#10;Автоматически созданное описание">
            <a:extLst>
              <a:ext uri="{FF2B5EF4-FFF2-40B4-BE49-F238E27FC236}">
                <a16:creationId xmlns:a16="http://schemas.microsoft.com/office/drawing/2014/main" id="{3403791E-6676-4852-BD73-98A6BC7749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4123" y="5263196"/>
            <a:ext cx="2029174" cy="11513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277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2B943-A212-83B9-FB05-0B731877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08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Профилактика ХНИЗ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82BB0-61AD-A13F-8A2A-6CE8CDE7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69" y="1088987"/>
            <a:ext cx="11091376" cy="8301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sz="2000" dirty="0"/>
              <a:t>Важнейшую роль в профилактике  заболеваний играет контроль за состоянием  здоровья, регулярное прохождение профилактических медицинских осмотров и  диспансеризации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1B6110-3016-AD76-E089-7E5C692F8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874E8-FB37-241C-3BC0-C11340012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76" y="2612821"/>
            <a:ext cx="1542988" cy="32419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1C62C5-1865-00E5-B338-D59634896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9" r="24348"/>
          <a:stretch/>
        </p:blipFill>
        <p:spPr>
          <a:xfrm>
            <a:off x="489397" y="2612820"/>
            <a:ext cx="1626248" cy="32419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9DFF7F-5069-3B64-029C-2E67F2D8D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118" y="4770016"/>
            <a:ext cx="1627130" cy="10847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A825D0-88A6-133D-AC81-DCECAC376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818" y="2646713"/>
            <a:ext cx="1754709" cy="11688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89AAC9-868C-01E2-CA32-70FE84CF2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0084" y="2666097"/>
            <a:ext cx="1695162" cy="1130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EE208E-DFCA-E230-7C7A-D7EB5362F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1635" y="4770016"/>
            <a:ext cx="1928449" cy="10847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54E687B-CC95-0FD3-20B1-AD9B1D053AEB}"/>
              </a:ext>
            </a:extLst>
          </p:cNvPr>
          <p:cNvSpPr/>
          <p:nvPr/>
        </p:nvSpPr>
        <p:spPr>
          <a:xfrm>
            <a:off x="8065943" y="2225144"/>
            <a:ext cx="3584202" cy="4017299"/>
          </a:xfrm>
          <a:prstGeom prst="rect">
            <a:avLst/>
          </a:prstGeom>
          <a:solidFill>
            <a:srgbClr val="D1F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Периодический медицинский осмотр, 1-й этап диспансеризации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</a:rPr>
              <a:t>(кабинет/отделение медицинской профилактики)</a:t>
            </a:r>
          </a:p>
          <a:p>
            <a:pPr marL="342900"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 Анкетирование </a:t>
            </a:r>
          </a:p>
          <a:p>
            <a:pPr marL="342900"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 Антропометрия </a:t>
            </a:r>
          </a:p>
          <a:p>
            <a:pPr marL="342900"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 Измерение АД </a:t>
            </a:r>
          </a:p>
          <a:p>
            <a:pPr marL="342900"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 Определение общего уровня холестерина и глюкозы натощак</a:t>
            </a:r>
          </a:p>
          <a:p>
            <a:pPr marL="342900"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 Оценка сердечно-сосудистого риска</a:t>
            </a:r>
          </a:p>
          <a:p>
            <a:pPr marL="342900"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 Измерение ВГД</a:t>
            </a:r>
          </a:p>
          <a:p>
            <a:pPr marL="342900"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 Краткое профилактическое консультирование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390719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2B943-A212-83B9-FB05-0B731877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088"/>
            <a:ext cx="10515600" cy="103398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Профилактика ХНИЗ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82BB0-61AD-A13F-8A2A-6CE8CDE7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43" y="1096879"/>
            <a:ext cx="10515600" cy="830184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1B6110-3016-AD76-E089-7E5C692F8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9D8FF8-E599-D8AD-BBBD-353CF6FCCF85}"/>
              </a:ext>
            </a:extLst>
          </p:cNvPr>
          <p:cNvSpPr/>
          <p:nvPr/>
        </p:nvSpPr>
        <p:spPr>
          <a:xfrm>
            <a:off x="6914890" y="2041461"/>
            <a:ext cx="4438909" cy="4127520"/>
          </a:xfrm>
          <a:prstGeom prst="rect">
            <a:avLst/>
          </a:prstGeom>
          <a:solidFill>
            <a:srgbClr val="D1F3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Периодический медицинский осмотр,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1-й этап диспансеризации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(клинико-диагностическое отделение)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ЭКГ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Осмотр акушерки/врача- гинеколога 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Флюорография 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ММГ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Общий анализ крови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ПСА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Мазок на цитологию (женщины)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Кал на скрытую кровь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ЭГДС</a:t>
            </a:r>
          </a:p>
          <a:p>
            <a:pPr marL="342900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 Прием врача терапевта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E1CB438-2661-2846-769E-37210604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75" y="2154161"/>
            <a:ext cx="2532962" cy="14535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88FABC69-36C3-6CA0-36E5-68D0E8AEE51D}"/>
              </a:ext>
            </a:extLst>
          </p:cNvPr>
          <p:cNvSpPr txBox="1">
            <a:spLocks/>
          </p:cNvSpPr>
          <p:nvPr/>
        </p:nvSpPr>
        <p:spPr>
          <a:xfrm>
            <a:off x="519743" y="1091977"/>
            <a:ext cx="11091376" cy="830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ru-RU" sz="2000" dirty="0"/>
              <a:t>	Важнейшую роль в профилактике  заболеваний играет контроль за состоянием  здоровья, регулярное прохождение профилактических медицинских осмотров и  диспансеризации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EEBDB3-FFDA-9808-D639-9E5B2350F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003" y="4071055"/>
            <a:ext cx="2355903" cy="1571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6840A38-88A7-DD92-CDD1-77984F0DE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275" y="4002114"/>
            <a:ext cx="2460462" cy="16403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8FCA65-D249-EF2E-99DA-36CF05B4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854" y="2154161"/>
            <a:ext cx="2357052" cy="15713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822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F6BC50-84F8-5813-7605-37CB1875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267" y="2972700"/>
            <a:ext cx="1237329" cy="13571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E734B3-9BB2-10F0-120D-7FB2CB8D5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924" y="3149700"/>
            <a:ext cx="1237329" cy="12373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B43445-B470-17E4-43E3-A8FDE687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3879">
            <a:off x="5688191" y="2171674"/>
            <a:ext cx="1195981" cy="797710"/>
          </a:xfrm>
          <a:prstGeom prst="rect">
            <a:avLst/>
          </a:prstGeom>
        </p:spPr>
      </p:pic>
      <p:pic>
        <p:nvPicPr>
          <p:cNvPr id="10" name="Объект 5">
            <a:extLst>
              <a:ext uri="{FF2B5EF4-FFF2-40B4-BE49-F238E27FC236}">
                <a16:creationId xmlns:a16="http://schemas.microsoft.com/office/drawing/2014/main" id="{3747A9BC-D9CC-457B-063D-3635B4905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767" y="1558347"/>
            <a:ext cx="1245475" cy="12454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00661-E4F9-D395-0C86-94D19FF2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14" y="204952"/>
            <a:ext cx="10515600" cy="124547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рекомендации для </a:t>
            </a:r>
            <a:br>
              <a:rPr lang="ru-RU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профилактики заболеваний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DB181-7173-F85E-83C3-002D66D1E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09" y="1667101"/>
            <a:ext cx="5021318" cy="4385652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ru-RU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ru-RU" sz="23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Знать свои показатели, характеризующие здоровье: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3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уровень холестерина в крови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3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уровень артериального давления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3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уровень глюкозы в крови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3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индекс массы тела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3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окружность талии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None/>
            </a:pPr>
            <a:r>
              <a:rPr lang="ru-RU" sz="2300" dirty="0"/>
              <a:t>2.  Регулярно проходить профилактические медицинские осмотры и диспансеризацию</a:t>
            </a:r>
            <a:endParaRPr lang="ru-RU" sz="23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3B966D3-F19D-AD10-87A5-FD9D2B39F419}"/>
              </a:ext>
            </a:extLst>
          </p:cNvPr>
          <p:cNvSpPr/>
          <p:nvPr/>
        </p:nvSpPr>
        <p:spPr>
          <a:xfrm>
            <a:off x="6782987" y="1632295"/>
            <a:ext cx="1787456" cy="1147604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highlight>
                  <a:srgbClr val="CC0000"/>
                </a:highlight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  <a:highlight>
                  <a:srgbClr val="F42A02"/>
                </a:highlight>
              </a:rPr>
              <a:t>холестерин ниже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  <a:highlight>
                  <a:srgbClr val="F42A02"/>
                </a:highlight>
              </a:rPr>
              <a:t>5 ммоль/л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42A02"/>
              </a:highlight>
              <a:uLnTx/>
              <a:uFillTx/>
              <a:ea typeface="+mn-ea"/>
              <a:cs typeface="+mn-cs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EDDD303-E449-5D62-56D5-EB282E6A24ED}"/>
              </a:ext>
            </a:extLst>
          </p:cNvPr>
          <p:cNvSpPr/>
          <p:nvPr/>
        </p:nvSpPr>
        <p:spPr>
          <a:xfrm>
            <a:off x="8949932" y="3057701"/>
            <a:ext cx="1616468" cy="1257171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C0000"/>
                </a:highlight>
                <a:uLnTx/>
                <a:uFillTx/>
                <a:ea typeface="+mn-ea"/>
                <a:cs typeface="+mn-cs"/>
              </a:rPr>
              <a:t>18,5 – 24,9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оптимальный индекс массы тела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449A7FC-4CFC-733B-5F00-700B87254D01}"/>
              </a:ext>
            </a:extLst>
          </p:cNvPr>
          <p:cNvSpPr/>
          <p:nvPr/>
        </p:nvSpPr>
        <p:spPr>
          <a:xfrm>
            <a:off x="6782987" y="4602920"/>
            <a:ext cx="1787456" cy="1449833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highlight>
                  <a:srgbClr val="CC0000"/>
                </a:highlight>
              </a:rPr>
              <a:t>94 и 80 </a:t>
            </a:r>
          </a:p>
          <a:p>
            <a:pPr algn="ctr"/>
            <a:r>
              <a:rPr lang="ru-RU" sz="1200" b="1" dirty="0"/>
              <a:t>окружность талии </a:t>
            </a:r>
          </a:p>
          <a:p>
            <a:pPr algn="ctr"/>
            <a:r>
              <a:rPr lang="ru-RU" sz="1200" b="1" dirty="0"/>
              <a:t>менее или равно </a:t>
            </a:r>
          </a:p>
          <a:p>
            <a:pPr algn="ctr"/>
            <a:r>
              <a:rPr lang="ru-RU" sz="1200" b="1" dirty="0"/>
              <a:t>94 см у мужчин</a:t>
            </a:r>
          </a:p>
          <a:p>
            <a:pPr algn="ctr"/>
            <a:r>
              <a:rPr lang="ru-RU" sz="1200" b="1" dirty="0"/>
              <a:t>менее или равно </a:t>
            </a:r>
          </a:p>
          <a:p>
            <a:pPr algn="ctr"/>
            <a:r>
              <a:rPr lang="ru-RU" sz="1200" b="1" dirty="0"/>
              <a:t>80 см у женщин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6AC488D-C5F3-C65C-6499-F14B8C008358}"/>
              </a:ext>
            </a:extLst>
          </p:cNvPr>
          <p:cNvSpPr/>
          <p:nvPr/>
        </p:nvSpPr>
        <p:spPr>
          <a:xfrm>
            <a:off x="6782987" y="3057700"/>
            <a:ext cx="1787456" cy="1258327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highlight>
                  <a:srgbClr val="CC0000"/>
                </a:highlight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  <a:highlight>
                  <a:srgbClr val="FF0000"/>
                </a:highlight>
              </a:rPr>
              <a:t>глюкоза </a:t>
            </a:r>
            <a:r>
              <a:rPr lang="ru-RU" sz="1600" b="1" dirty="0">
                <a:solidFill>
                  <a:prstClr val="white"/>
                </a:solidFill>
                <a:highlight>
                  <a:srgbClr val="F42A02"/>
                </a:highlight>
              </a:rPr>
              <a:t>ниже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  <a:highlight>
                  <a:srgbClr val="F42A02"/>
                </a:highlight>
              </a:rPr>
              <a:t>6 ммоль/л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42A02"/>
              </a:highlight>
              <a:uLnTx/>
              <a:uFillTx/>
              <a:ea typeface="+mn-ea"/>
              <a:cs typeface="+mn-cs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D8BC0BA-2623-9464-18C1-CD5980DE8660}"/>
              </a:ext>
            </a:extLst>
          </p:cNvPr>
          <p:cNvSpPr/>
          <p:nvPr/>
        </p:nvSpPr>
        <p:spPr>
          <a:xfrm>
            <a:off x="8886159" y="1635618"/>
            <a:ext cx="1726033" cy="1144282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C0000"/>
                </a:highlight>
                <a:uLnTx/>
                <a:uFillTx/>
                <a:ea typeface="+mn-ea"/>
                <a:cs typeface="+mn-cs"/>
              </a:rPr>
              <a:t>140/90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давление ниже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140/90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мм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рт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ст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8AA9A3-EAD9-571C-CBCC-06DF1B7C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167" y="4652247"/>
            <a:ext cx="1743025" cy="12762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76FAC9-A141-8DED-828C-0261511DF156}"/>
              </a:ext>
            </a:extLst>
          </p:cNvPr>
          <p:cNvSpPr txBox="1"/>
          <p:nvPr/>
        </p:nvSpPr>
        <p:spPr>
          <a:xfrm>
            <a:off x="6245125" y="6156658"/>
            <a:ext cx="5561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n-lt"/>
              </a:rPr>
              <a:t>Здоровые цифры здорового человека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576330-F77E-4EF9-0ACF-43852F0A0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3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F4C571-1C0A-F0E4-E4E2-EA1DE2637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903" y="1872921"/>
            <a:ext cx="10695244" cy="22017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/>
              <a:t>	</a:t>
            </a:r>
            <a:r>
              <a:rPr lang="ru-RU" sz="2400" dirty="0"/>
              <a:t>3.  Правильно питаться: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ограничить  потребление  соли   (до  5 грамм в сутки - 1 чайная ложка без    верха)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увеличить потребление фруктов и овощей (не менее 400-500 грамм в день - 5 порций)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 увеличить потребление продуктов из цельного зерна, бобовых для обеспечения организма клетчаткой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42DA252-6C98-1CBE-2329-8D4F5C30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44"/>
            <a:ext cx="10515600" cy="1325563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рекомендации для профилактики заболеваний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AED4D1-9732-627E-0A82-FAE5EE5E3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49" y="4383509"/>
            <a:ext cx="2996598" cy="187291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19EA49-669C-0951-C0A9-87270D87A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375542"/>
            <a:ext cx="2485830" cy="18648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338CF5-4731-9EB0-767D-C313EF4E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4363452"/>
            <a:ext cx="1881189" cy="188118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63346B-496E-6895-93A4-35E72795E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485" y="4330771"/>
            <a:ext cx="2868958" cy="19148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4299EE-F35E-5633-DCB8-CAF670909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48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B406-25FC-073A-01B5-00EDE4F4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рекомендации для </a:t>
            </a:r>
            <a:b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профилактики заболеваний</a:t>
            </a:r>
            <a:b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D5A531-7525-D4E3-F339-74A855921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22" y="1536867"/>
            <a:ext cx="6358690" cy="48037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/>
              <a:t>	</a:t>
            </a:r>
            <a:r>
              <a:rPr lang="ru-RU" sz="2400" dirty="0"/>
              <a:t>3. Правильно питаться (продолжение):</a:t>
            </a:r>
          </a:p>
          <a:p>
            <a:pPr marL="0" indent="0">
              <a:buNone/>
            </a:pPr>
            <a:endParaRPr lang="ru-RU" sz="2400" b="1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рацион должен содержать достаточное количество различных растительных масел (20-30 грамм в сутки), обеспечивающих организм полиненасыщенными жирными кислотами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рыба не менее 2-х раз в неделю, желательно жирных сортов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ограничить потребление продуктов, содержащих добавленный сахар (сладкие газированные напитки, мороженое, пирожное и др. сладости)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снизить потребление насыщенных жиров и отказаться от потребления трансжиров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ru-RU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34FCDD-B610-425B-3FEC-151D1C93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60" y="1484514"/>
            <a:ext cx="3532940" cy="23582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C558488-CEED-ECD4-6F5E-7772E3299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12" y="4106780"/>
            <a:ext cx="3513222" cy="23421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8D0442-EED0-8761-8735-B1CD1DD66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699911" cy="6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947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898</Words>
  <Application>Microsoft Office PowerPoint</Application>
  <PresentationFormat>Широкоэкранный</PresentationFormat>
  <Paragraphs>138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Тема Office</vt:lpstr>
      <vt:lpstr>Неделя профилактики неинфекционных заболеваний</vt:lpstr>
      <vt:lpstr>Хронические неинфекционные заболевания</vt:lpstr>
      <vt:lpstr>Факторы риска ХНИЗ</vt:lpstr>
      <vt:lpstr>Факторы риска ХНИЗ в российской популяции</vt:lpstr>
      <vt:lpstr>Профилактика ХНИЗ</vt:lpstr>
      <vt:lpstr>Профилактика ХНИЗ</vt:lpstr>
      <vt:lpstr>Основные рекомендации для  профилактики заболеваний</vt:lpstr>
      <vt:lpstr>Основные рекомендации для профилактики заболеваний</vt:lpstr>
      <vt:lpstr> Основные рекомендации для  профилактики заболеваний </vt:lpstr>
      <vt:lpstr>Основные рекомендации для  профилактики заболеваний</vt:lpstr>
      <vt:lpstr>Основные рекомендации для  профилактики заболеваний</vt:lpstr>
      <vt:lpstr>Основные рекомендации для  профилактики заболеваний</vt:lpstr>
      <vt:lpstr>Влияние алкоголя на организм</vt:lpstr>
      <vt:lpstr>Основные рекомендации для  профилактики заболеваний</vt:lpstr>
      <vt:lpstr>Основные рекомендации для  профилактики заболеваний</vt:lpstr>
      <vt:lpstr>Спасибо за внимание  и доброго здоровья!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профилактики неинфекционных заболеваний</dc:title>
  <dc:creator>KIN</dc:creator>
  <cp:lastModifiedBy>ОЦМП12</cp:lastModifiedBy>
  <cp:revision>68</cp:revision>
  <dcterms:created xsi:type="dcterms:W3CDTF">2023-01-11T08:45:08Z</dcterms:created>
  <dcterms:modified xsi:type="dcterms:W3CDTF">2024-01-11T06:25:46Z</dcterms:modified>
</cp:coreProperties>
</file>