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0" r:id="rId2"/>
    <p:sldId id="272" r:id="rId3"/>
    <p:sldId id="286" r:id="rId4"/>
    <p:sldId id="277" r:id="rId5"/>
    <p:sldId id="271" r:id="rId6"/>
    <p:sldId id="292" r:id="rId7"/>
    <p:sldId id="278" r:id="rId8"/>
    <p:sldId id="298" r:id="rId9"/>
    <p:sldId id="299" r:id="rId10"/>
    <p:sldId id="280" r:id="rId11"/>
    <p:sldId id="282" r:id="rId12"/>
    <p:sldId id="296" r:id="rId13"/>
    <p:sldId id="297" r:id="rId14"/>
    <p:sldId id="295" r:id="rId15"/>
    <p:sldId id="279" r:id="rId16"/>
    <p:sldId id="283" r:id="rId17"/>
    <p:sldId id="284" r:id="rId18"/>
    <p:sldId id="293" r:id="rId19"/>
    <p:sldId id="302" r:id="rId20"/>
    <p:sldId id="304" r:id="rId21"/>
    <p:sldId id="305" r:id="rId22"/>
    <p:sldId id="274" r:id="rId23"/>
    <p:sldId id="281" r:id="rId24"/>
    <p:sldId id="273" r:id="rId25"/>
    <p:sldId id="291" r:id="rId26"/>
    <p:sldId id="290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67487" autoAdjust="0"/>
  </p:normalViewPr>
  <p:slideViewPr>
    <p:cSldViewPr snapToGrid="0">
      <p:cViewPr varScale="1">
        <p:scale>
          <a:sx n="114" d="100"/>
          <a:sy n="114" d="100"/>
        </p:scale>
        <p:origin x="7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102390-0FE4-43E6-A701-C0B6E42FB3CC}" type="datetime1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529299-61FF-4B93-ADA6-2FD5975D6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F16D-08CA-4A89-AF84-2376B01481BC}" type="datetime1">
              <a:rPr lang="ru-RU" smtClean="0"/>
              <a:pPr/>
              <a:t>31.01.2024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849E9A-41F7-4779-A581-48A7C374A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E0450B8C-5AAA-4743-AF22-F85E67B3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96AF5C84-3B1C-4641-8F90-3D41AF9722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A4671822-DAA7-45A4-8FA4-664C81019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2D6F28-0373-4D45-833C-70FA7FF4F05A}" type="slidenum">
              <a:rPr lang="ru-RU" altLang="ru-RU" sz="1200">
                <a:solidFill>
                  <a:prstClr val="black"/>
                </a:solidFill>
              </a:rPr>
              <a:pPr/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0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E68BC-99F5-4C75-8DB2-0F525DB73349}" type="datetime1">
              <a:rPr lang="ru-RU" noProof="0" smtClean="0"/>
              <a:t>31.01.2024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3300F9-F3FF-4123-880F-938097F97806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FD3DBA-67C6-4609-B2F6-13844D98BBEC}" type="datetime1">
              <a:rPr lang="ru-RU" noProof="0" smtClean="0"/>
              <a:t>31.01.2024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BA6C93-9A3A-40AB-B173-88F67C7CD746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F6733D-09A8-468B-A2F5-368EB7DF471D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B0CD2-7973-467E-B4EC-52F0F9777B49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B1586-B019-4DAD-ABCB-545ABB43208F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EF6A20-57C0-4A8C-8BFF-B497C7A15619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DAE915-6A3C-4DC3-B50A-20282B4A4EBD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5DDB2B-DAA3-4D05-873A-C50EDC6723C0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4B2242-F71C-4E50-AC3D-7024FCADD523}" type="datetime1">
              <a:rPr lang="ru-RU" noProof="0" smtClean="0"/>
              <a:t>31.01.2024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BBE2DD8-BF61-4FF4-B70E-A8654E9A01EE}" type="datetime1">
              <a:rPr lang="ru-RU" noProof="0" smtClean="0"/>
              <a:t>31.01.2024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6.png"/><Relationship Id="rId4" Type="http://schemas.microsoft.com/office/2007/relationships/hdphoto" Target="../media/hdphoto17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1.wdp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4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6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45.png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32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30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5.wdp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microsoft.com/office/2007/relationships/hdphoto" Target="../media/hdphoto3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38.wdp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4335592" y="0"/>
            <a:ext cx="7856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079" y="0"/>
            <a:ext cx="12191999" cy="6858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Неделя ответственного отношения к здоровью полости рта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(05-11 </a:t>
            </a:r>
            <a:r>
              <a:rPr lang="ru-RU" sz="2400" b="1">
                <a:solidFill>
                  <a:srgbClr val="C00000"/>
                </a:solidFill>
              </a:rPr>
              <a:t>февраля 2024)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4C34B96C-4214-4ADF-8489-829190C8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606" y="2343009"/>
            <a:ext cx="348600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3076" name="Прямоугольник 1">
            <a:extLst>
              <a:ext uri="{FF2B5EF4-FFF2-40B4-BE49-F238E27FC236}">
                <a16:creationId xmlns:a16="http://schemas.microsoft.com/office/drawing/2014/main" id="{1AC37E19-050E-4CFD-8769-606A7BB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606" y="2400963"/>
            <a:ext cx="340033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96803" y="1888604"/>
            <a:ext cx="10847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ЗДОРОВЬЕ ПОЛОСТИ РТА</a:t>
            </a:r>
            <a:endParaRPr lang="ru-RU" alt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AC460CB-0C5F-488D-BED7-AFC5FD1244AF}"/>
              </a:ext>
            </a:extLst>
          </p:cNvPr>
          <p:cNvCxnSpPr>
            <a:cxnSpLocks/>
          </p:cNvCxnSpPr>
          <p:nvPr/>
        </p:nvCxnSpPr>
        <p:spPr>
          <a:xfrm>
            <a:off x="373123" y="4182390"/>
            <a:ext cx="8023209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37;p17"/>
          <p:cNvSpPr/>
          <p:nvPr/>
        </p:nvSpPr>
        <p:spPr>
          <a:xfrm>
            <a:off x="2611957" y="5240315"/>
            <a:ext cx="7485837" cy="15081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Шаповалова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Наталья Алексеевна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Заведующая отделом разработки, реализации и мониторинга корпоративных программ, врач-диетолог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ГБУЗ «Кузбасский центр общественного здоровья и медицинской профилактики»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9ABCC-FC49-9821-644A-1794561E7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4" y="70423"/>
            <a:ext cx="2936048" cy="8188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95E61A-2251-4F52-9488-83838DF4C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83" y="-147206"/>
            <a:ext cx="2941504" cy="2493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r="9915" b="32525"/>
          <a:stretch/>
        </p:blipFill>
        <p:spPr>
          <a:xfrm>
            <a:off x="426329" y="4234004"/>
            <a:ext cx="1933006" cy="249275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22967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59856-B6B7-BDD1-2A4A-B38C6CCE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2" y="192297"/>
            <a:ext cx="8214487" cy="799610"/>
          </a:xfr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  <a:tabLst/>
              <a:defRPr/>
            </a:pPr>
            <a:r>
              <a:rPr lang="ru-RU" sz="2700" b="1" spc="3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935132-CC30-31FD-4D05-592A351DB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07" y="1283060"/>
            <a:ext cx="6138409" cy="57702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Злоупотребление горячей пищей, а также сочетать её с холодной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(разность температур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постепенно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истончает эмаль)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Употребление </a:t>
            </a:r>
            <a:r>
              <a:rPr lang="ru-RU" sz="14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кофе, чая, красящих напитков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(красители и танины в их составе устойчиво окрашивают поверхность зубов и провоцируют появление коричневого налета)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4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лоупотреблять алкоголем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(снижает выработку слюны, вызывая сухость во рту)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Перекусы сладостями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леденцами, особенно если грызть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(скалывают эмаль, налипают на зубы)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ш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околадом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(в молочном и белом  - большое содержание сахара)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армеладом и жевательными конфетами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 долго остаются на зубах и  нарушают  пломбы при жевании)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ладкими газированными напитками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(содержат избыток сахара и кислот – лимонной или ортофосфорной, разрыхляют структуру эмали, вымывая минералы)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ыпечкой и фастфудом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(содержат избыток простых углеводов)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16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29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FD203A-D99C-B525-4202-193ABBDB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7" y="2105054"/>
            <a:ext cx="286537" cy="2865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4157CA-4637-B5F0-296D-AD7B7D4B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98" y="3009559"/>
            <a:ext cx="286537" cy="2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7ABCA4-919F-A67D-769A-4290CFFD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7" y="3641276"/>
            <a:ext cx="286537" cy="286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C4012-1E37-A821-B763-7364C5C1BFFE}"/>
              </a:ext>
            </a:extLst>
          </p:cNvPr>
          <p:cNvSpPr txBox="1"/>
          <p:nvPr/>
        </p:nvSpPr>
        <p:spPr>
          <a:xfrm>
            <a:off x="816804" y="2977142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055680-08D1-DE7B-39CB-82652BFAAC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868" y="2869719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A30EB0-11AD-44E7-C453-7734676BD5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757" y="973995"/>
            <a:ext cx="2738962" cy="182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215DF0-60DE-5607-2344-9C0B9D11BF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275" y="4794350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C66696-0000-C5CC-7BC0-9C6E8D07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04" y="1326591"/>
            <a:ext cx="286537" cy="2865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C45AC2-BA24-07D2-3818-3169382EC5FB}"/>
              </a:ext>
            </a:extLst>
          </p:cNvPr>
          <p:cNvSpPr txBox="1"/>
          <p:nvPr/>
        </p:nvSpPr>
        <p:spPr>
          <a:xfrm>
            <a:off x="807127" y="128306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/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6D0915-A7BA-C2AE-82FE-DF8A4DCFCFBD}"/>
              </a:ext>
            </a:extLst>
          </p:cNvPr>
          <p:cNvSpPr txBox="1"/>
          <p:nvPr/>
        </p:nvSpPr>
        <p:spPr>
          <a:xfrm>
            <a:off x="799570" y="207030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4B8934-E294-3D5E-C592-F36562F8D509}"/>
              </a:ext>
            </a:extLst>
          </p:cNvPr>
          <p:cNvSpPr txBox="1"/>
          <p:nvPr/>
        </p:nvSpPr>
        <p:spPr>
          <a:xfrm>
            <a:off x="816804" y="361112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1153-A554-649B-61DB-579F4243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900" y="318959"/>
            <a:ext cx="8829754" cy="481261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0DD5E7-CC5C-059C-625B-066FB054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129" y="1312170"/>
            <a:ext cx="6248488" cy="5166263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Курить, употреблять кальянные смеси, вейпы, снюсы </a:t>
            </a:r>
            <a:r>
              <a:rPr kumimoji="0" lang="ru-RU" sz="16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(нарушается кровоснабжение десен, иссушается слизистая, образуется зубной налет, формируется зубной камень)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Постоянно грызть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 семечки, орехи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(эмаль стирается, трескается, скалывается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 появляются зазубрины, V-образные потертости на краях передних резцов)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Продолжительно использовать жевательную резинку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(застревает между зубами, повреждает старые или большие пломбы, вытягивая их из зубной полости)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Носить пирсинг во рту и на губах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царапают и скалывают эмаль, являются причиной переохлаждения или перегрева эмали)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effectLst/>
              </a:rPr>
              <a:t>Использовать зубы в качестве инструмента </a:t>
            </a:r>
            <a:r>
              <a:rPr lang="ru-RU" sz="1600" i="1" dirty="0">
                <a:solidFill>
                  <a:srgbClr val="002060"/>
                </a:solidFill>
                <a:effectLst/>
              </a:rPr>
              <a:t>(перекусить нить, открыть пробку)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Драться, заниматься контактными видами спорта </a:t>
            </a:r>
            <a:r>
              <a:rPr lang="ru-RU" sz="1600" b="1" i="1" dirty="0">
                <a:solidFill>
                  <a:srgbClr val="002060"/>
                </a:solidFill>
              </a:rPr>
              <a:t>(</a:t>
            </a:r>
            <a:r>
              <a:rPr lang="ru-RU" sz="1600" i="1" dirty="0">
                <a:solidFill>
                  <a:srgbClr val="002060"/>
                </a:solidFill>
              </a:rPr>
              <a:t>бокс, панкратион,  хоккей, баскетбол, борьба) 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без защитных кап для зубов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Неосознанно сжимать челюсти, скрипеть зубами во сне </a:t>
            </a:r>
            <a:r>
              <a:rPr lang="ru-RU" sz="1600" b="1" i="1" dirty="0">
                <a:solidFill>
                  <a:srgbClr val="002060"/>
                </a:solidFill>
              </a:rPr>
              <a:t>(бруксизм)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–(перенапрягаются жевательные мышцы, боль в височно-нижнечелюстных суставах, истончение эмали)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b="1" i="0" dirty="0">
              <a:solidFill>
                <a:srgbClr val="002060"/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  <a:effectLst/>
            </a:endParaRP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B3E39-164D-3881-D7E7-B0835A229E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991" y="4811280"/>
            <a:ext cx="259759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5001E-A8D2-4FF9-2BDF-5BD08E7F0C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509" y="3001052"/>
            <a:ext cx="247062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DF2931-BA7D-8CA2-F8DD-92DF4AEFEE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991" y="1159294"/>
            <a:ext cx="2448651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12C9E-9DD6-14F9-4A9C-DE79500D8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89" y="1335962"/>
            <a:ext cx="286537" cy="2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806EAA-7813-6FD7-7951-8B96C41D4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2" y="2098321"/>
            <a:ext cx="286537" cy="2865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69544F-3158-915E-7E21-F8D83D576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1" y="2960255"/>
            <a:ext cx="286537" cy="2865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19C123-C212-3B25-45BF-7D6B1382E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1" y="3714141"/>
            <a:ext cx="286537" cy="2865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475378-78BA-E50C-9FD2-368B942BD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0" y="4343399"/>
            <a:ext cx="286537" cy="286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303AC9-AC35-FF58-6D46-5E49FC9E4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89" y="4953018"/>
            <a:ext cx="286537" cy="2865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3664A0-D322-22E0-31B8-96E89AC3F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05" y="5533162"/>
            <a:ext cx="286537" cy="286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0AB7AF-ABDC-B1F7-108A-4C060EF2E8C3}"/>
              </a:ext>
            </a:extLst>
          </p:cNvPr>
          <p:cNvSpPr txBox="1"/>
          <p:nvPr/>
        </p:nvSpPr>
        <p:spPr>
          <a:xfrm>
            <a:off x="618014" y="1306412"/>
            <a:ext cx="285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effectLst/>
              </a:rPr>
              <a:t>5</a:t>
            </a:r>
            <a:r>
              <a:rPr lang="ru-RU" sz="1800" b="1" i="1" dirty="0">
                <a:solidFill>
                  <a:srgbClr val="00206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DEDFCA-C771-AA45-6114-F133C59B9901}"/>
              </a:ext>
            </a:extLst>
          </p:cNvPr>
          <p:cNvSpPr txBox="1"/>
          <p:nvPr/>
        </p:nvSpPr>
        <p:spPr>
          <a:xfrm>
            <a:off x="633128" y="2081864"/>
            <a:ext cx="25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94D72-D96F-124C-0ED0-BB1B4E80B223}"/>
              </a:ext>
            </a:extLst>
          </p:cNvPr>
          <p:cNvSpPr txBox="1"/>
          <p:nvPr/>
        </p:nvSpPr>
        <p:spPr>
          <a:xfrm>
            <a:off x="645405" y="2929819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21AB0-21EC-C4F4-4992-6E9199166EF6}"/>
              </a:ext>
            </a:extLst>
          </p:cNvPr>
          <p:cNvSpPr txBox="1"/>
          <p:nvPr/>
        </p:nvSpPr>
        <p:spPr>
          <a:xfrm>
            <a:off x="635490" y="3674027"/>
            <a:ext cx="27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CEB2A1-0112-1949-4EF5-2E2B2E5DA8AB}"/>
              </a:ext>
            </a:extLst>
          </p:cNvPr>
          <p:cNvSpPr txBox="1"/>
          <p:nvPr/>
        </p:nvSpPr>
        <p:spPr>
          <a:xfrm>
            <a:off x="645405" y="4307571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DF7482-05B4-6069-6A47-B0D4DFB1C60E}"/>
              </a:ext>
            </a:extLst>
          </p:cNvPr>
          <p:cNvSpPr txBox="1"/>
          <p:nvPr/>
        </p:nvSpPr>
        <p:spPr>
          <a:xfrm>
            <a:off x="584318" y="4915807"/>
            <a:ext cx="39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A5E512-E223-9F83-5FA6-67304A90C010}"/>
              </a:ext>
            </a:extLst>
          </p:cNvPr>
          <p:cNvSpPr txBox="1"/>
          <p:nvPr/>
        </p:nvSpPr>
        <p:spPr>
          <a:xfrm>
            <a:off x="588099" y="5509795"/>
            <a:ext cx="496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/>
              </a:rPr>
              <a:t>11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FB833-39DC-12F2-20DB-1F02686B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319" y="615302"/>
            <a:ext cx="8071533" cy="31591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spc="300" dirty="0">
                <a:solidFill>
                  <a:srgbClr val="002060"/>
                </a:solidFill>
                <a:latin typeface="Calibri" panose="020F0502020204030204"/>
              </a:rPr>
              <a:t>Вещества, </a:t>
            </a:r>
            <a:r>
              <a:rPr kumimoji="0" lang="ru-RU" sz="27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необходимые для здоровья зубов</a:t>
            </a:r>
            <a:endParaRPr lang="ru-RU" spc="3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0B518E-1427-E219-2CC0-1449991A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011" y="1103327"/>
            <a:ext cx="5577714" cy="54259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>
                <a:solidFill>
                  <a:srgbClr val="C00000"/>
                </a:solidFill>
              </a:rPr>
              <a:t>Кальций </a:t>
            </a:r>
          </a:p>
          <a:p>
            <a:pPr marL="0" indent="0">
              <a:buNone/>
            </a:pPr>
            <a:r>
              <a:rPr lang="ru-RU" sz="6400" b="1" dirty="0">
                <a:solidFill>
                  <a:srgbClr val="002060"/>
                </a:solidFill>
              </a:rPr>
              <a:t>Содержится в костях и зубах </a:t>
            </a:r>
            <a:r>
              <a:rPr lang="ru-RU" sz="6400" b="1" i="1" dirty="0">
                <a:solidFill>
                  <a:srgbClr val="C00000"/>
                </a:solidFill>
              </a:rPr>
              <a:t>(вес 1-1,2 кг)</a:t>
            </a:r>
            <a:endParaRPr lang="ru-RU" sz="64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является основным компонентом минерального матрикса </a:t>
            </a:r>
            <a:r>
              <a:rPr lang="ru-RU" sz="6400" i="1" dirty="0">
                <a:solidFill>
                  <a:schemeClr val="accent1">
                    <a:lumMod val="50000"/>
                  </a:schemeClr>
                </a:solidFill>
              </a:rPr>
              <a:t>(обеспечивает полноценную структуру скелета)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стимулирует активность гормонов и ферментов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 способствует нормальному сну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снижает давление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избавляет организм от радионуклидов и солей тяжёлых металлов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Дефицит</a:t>
            </a:r>
            <a:r>
              <a:rPr lang="ru-RU" sz="6400" b="1" dirty="0">
                <a:solidFill>
                  <a:srgbClr val="C00000"/>
                </a:solidFill>
              </a:rPr>
              <a:t> кальция в организме ощущается как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</a:rPr>
              <a:t>усталость: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плохой сон, повышенная утомляемость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ломкие волосы, хрупкие ногти, сухость и шелушение кожи </a:t>
            </a:r>
          </a:p>
          <a:p>
            <a:pPr>
              <a:lnSpc>
                <a:spcPct val="120000"/>
              </a:lnSpc>
              <a:defRPr/>
            </a:pP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мышечная слабость, </a:t>
            </a:r>
            <a:r>
              <a:rPr lang="ru-RU" sz="6400" b="1" dirty="0">
                <a:solidFill>
                  <a:srgbClr val="002060"/>
                </a:solidFill>
              </a:rPr>
              <a:t>нарушенная осанка, боль в суставах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7A985D-4441-23D6-9765-C05B0951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086" y="4068468"/>
            <a:ext cx="2969912" cy="211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903C0-5984-9A50-C280-BAC901F67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40" r="10883"/>
          <a:stretch/>
        </p:blipFill>
        <p:spPr>
          <a:xfrm>
            <a:off x="8040673" y="1280438"/>
            <a:ext cx="2743201" cy="253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80DC321-DFCB-8F84-283B-8748A1141FC4}"/>
              </a:ext>
            </a:extLst>
          </p:cNvPr>
          <p:cNvSpPr/>
          <p:nvPr/>
        </p:nvSpPr>
        <p:spPr>
          <a:xfrm>
            <a:off x="6827772" y="1931902"/>
            <a:ext cx="944628" cy="4511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75F8C-8346-AD88-4EB1-72684A2A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924" y="621793"/>
            <a:ext cx="10436881" cy="31591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7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spc="3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D257B-1E1A-3AA1-4985-A129DE9D0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413" y="997527"/>
            <a:ext cx="6220061" cy="5652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Кальций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Источники: рыба, морские водоросли, твердые сыры, творог, нежирный кефир, йогурт, орехи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(фундук, грецкий орех, арахис, миндаль</a:t>
            </a:r>
            <a:r>
              <a:rPr lang="ru-RU" sz="1600" b="1" i="1" dirty="0">
                <a:solidFill>
                  <a:srgbClr val="C00000"/>
                </a:solidFill>
              </a:rPr>
              <a:t>)</a:t>
            </a:r>
            <a:r>
              <a:rPr lang="ru-RU" sz="1600" b="1" i="1" dirty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курага, изюм, кунжут, подсолнечные и тыквенные семена, зелень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(петрушка, укроп), </a:t>
            </a:r>
            <a:r>
              <a:rPr lang="ru-RU" sz="1600" b="1" dirty="0">
                <a:solidFill>
                  <a:srgbClr val="002060"/>
                </a:solidFill>
              </a:rPr>
              <a:t>чеснок,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фасоль, шоколад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Суточная потребность в кальции: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дети до 3 лет — 700 мг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дети с 4 до 7 лет — 1000 мг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подростки до 16 лет — 1300 мг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с 17 до 50 лет — 1000 мг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люди старше 50, беременные — 1200 мг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Когда кальция нужно больше, чем обычно: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подростковый возраст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(быстрый рост скелета)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беременность и кормление грудью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пожилой возраст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(хрупкость костей)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Внимание! </a:t>
            </a:r>
            <a:r>
              <a:rPr lang="ru-RU" sz="1600" b="1" dirty="0">
                <a:solidFill>
                  <a:srgbClr val="002060"/>
                </a:solidFill>
              </a:rPr>
              <a:t>Кальций хорошо усваивается организмом только при достаточном уровне витаминов</a:t>
            </a:r>
            <a:r>
              <a:rPr lang="en-US" sz="1600" b="1" dirty="0">
                <a:solidFill>
                  <a:srgbClr val="002060"/>
                </a:solidFill>
              </a:rPr>
              <a:t> D</a:t>
            </a:r>
            <a:r>
              <a:rPr lang="ru-RU" sz="1600" b="1" dirty="0">
                <a:solidFill>
                  <a:srgbClr val="002060"/>
                </a:solidFill>
              </a:rPr>
              <a:t>, </a:t>
            </a:r>
            <a:r>
              <a:rPr lang="en-US" sz="1600" b="1" dirty="0">
                <a:solidFill>
                  <a:srgbClr val="002060"/>
                </a:solidFill>
              </a:rPr>
              <a:t>K</a:t>
            </a:r>
            <a:r>
              <a:rPr lang="ru-RU" sz="1600" b="1" dirty="0">
                <a:solidFill>
                  <a:srgbClr val="002060"/>
                </a:solidFill>
              </a:rPr>
              <a:t>2, фосфора, магния, полезных жиров!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3621A5-4BC9-7C4E-DD33-204449FC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242" y="4258158"/>
            <a:ext cx="1307365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CACFED-B2F9-5FD9-1C16-C2A037FEF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2893" y="4363917"/>
            <a:ext cx="1481176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1994F8-A05E-5A16-7B7A-EDE827A8B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520" y="801366"/>
            <a:ext cx="4396955" cy="3596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EB5D7-8814-E4FF-DFD4-99F02F97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3" y="517535"/>
            <a:ext cx="8005209" cy="360348"/>
          </a:xfrm>
        </p:spPr>
        <p:txBody>
          <a:bodyPr>
            <a:normAutofit fontScale="90000"/>
          </a:bodyPr>
          <a:lstStyle/>
          <a:p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spc="300" dirty="0">
                <a:solidFill>
                  <a:srgbClr val="002060"/>
                </a:solidFill>
                <a:latin typeface="+mn-lt"/>
              </a:rPr>
              <a:t>Вещества, необходимые для здоровья зубов</a:t>
            </a:r>
            <a:br>
              <a:rPr lang="ru-RU" sz="2700" b="1" dirty="0">
                <a:latin typeface="+mn-lt"/>
              </a:rPr>
            </a:br>
            <a:endParaRPr lang="ru-RU" sz="27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A04E1-27E2-AA81-41C0-825BF14A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441" y="1117493"/>
            <a:ext cx="5728854" cy="56309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300" b="1" i="0" dirty="0">
                <a:solidFill>
                  <a:srgbClr val="C00000"/>
                </a:solidFill>
                <a:effectLst/>
              </a:rPr>
              <a:t>Фтор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Продукты, богатые фтором: жирная рыба, морепродукты, орехи, желатин, яйца, лук, кукуруза, цитрусовые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100" b="1" dirty="0">
                <a:solidFill>
                  <a:srgbClr val="002060"/>
                </a:solidFill>
              </a:rPr>
              <a:t>Содержится в пище в доступной форме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100" b="1" i="0" dirty="0">
              <a:solidFill>
                <a:srgbClr val="C00000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ru-RU" sz="2100" b="1" i="0" dirty="0">
                <a:solidFill>
                  <a:srgbClr val="002060"/>
                </a:solidFill>
                <a:effectLst/>
              </a:rPr>
              <a:t>улучшает минерализацию зубной эмали </a:t>
            </a:r>
            <a:r>
              <a:rPr lang="ru-RU" sz="2100" i="1" dirty="0">
                <a:solidFill>
                  <a:schemeClr val="accent5">
                    <a:lumMod val="50000"/>
                  </a:schemeClr>
                </a:solidFill>
                <a:effectLst/>
              </a:rPr>
              <a:t>(поддерживает pH слюны, снижая кислотность) </a:t>
            </a:r>
          </a:p>
          <a:p>
            <a:pPr>
              <a:lnSpc>
                <a:spcPct val="120000"/>
              </a:lnSpc>
            </a:pPr>
            <a:r>
              <a:rPr lang="ru-RU" sz="2100" b="1" dirty="0">
                <a:solidFill>
                  <a:srgbClr val="002060"/>
                </a:solidFill>
              </a:rPr>
              <a:t>сдерживает</a:t>
            </a:r>
            <a:r>
              <a:rPr lang="ru-RU" sz="2100" b="1" i="0" dirty="0">
                <a:solidFill>
                  <a:srgbClr val="002060"/>
                </a:solidFill>
                <a:effectLst/>
              </a:rPr>
              <a:t> размножение патогенной среды во рту 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effectLst/>
              </a:rPr>
              <a:t>(</a:t>
            </a:r>
            <a:r>
              <a:rPr lang="ru-RU" sz="2100" i="1" dirty="0">
                <a:solidFill>
                  <a:schemeClr val="accent5">
                    <a:lumMod val="50000"/>
                  </a:schemeClr>
                </a:solidFill>
                <a:effectLst/>
              </a:rPr>
              <a:t>препятствует образованию налета)</a:t>
            </a:r>
            <a:endParaRPr lang="ru-RU" sz="2100" i="0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002060"/>
                </a:solidFill>
              </a:rPr>
              <a:t>С</a:t>
            </a:r>
            <a:r>
              <a:rPr lang="ru-RU" sz="2100" b="1" i="0" dirty="0">
                <a:solidFill>
                  <a:srgbClr val="002060"/>
                </a:solidFill>
                <a:effectLst/>
              </a:rPr>
              <a:t>уточная норма для детей составляет около 2 мг, для взрослых — около 4 мг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C00000"/>
                </a:solidFill>
              </a:rPr>
              <a:t>П</a:t>
            </a:r>
            <a:r>
              <a:rPr lang="ru-RU" sz="2100" b="1" i="0" dirty="0">
                <a:solidFill>
                  <a:srgbClr val="C00000"/>
                </a:solidFill>
                <a:effectLst/>
              </a:rPr>
              <a:t>ереизбыток фтора приводит к заболеваниям эмали, негативно влияет на сапрофитную микрофлору полости рта! Особо опасен переизбыток в детском возрасте!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Помимо фтора и кальция важными являются  витамины  D, E, A, B2, B3, B12, C, P, микроэлементы Zn, K, Mg, I</a:t>
            </a:r>
            <a:endParaRPr lang="ru-RU" sz="21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05F22C-992D-AD8B-6FD4-D89571831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678" t="35112" r="856" b="4863"/>
          <a:stretch/>
        </p:blipFill>
        <p:spPr>
          <a:xfrm>
            <a:off x="9537767" y="4294288"/>
            <a:ext cx="1662545" cy="136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47AB1A-039A-A90D-018D-489780D07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724" r="47931" b="6116"/>
          <a:stretch/>
        </p:blipFill>
        <p:spPr>
          <a:xfrm>
            <a:off x="7135603" y="4294288"/>
            <a:ext cx="1662545" cy="128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7FD85-E4A3-A11F-887F-EFC0B970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447" y="1386917"/>
            <a:ext cx="3299557" cy="3138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5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43AB7-422F-926B-84A5-9E814B25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272" y="584604"/>
            <a:ext cx="9072309" cy="574358"/>
          </a:xfrm>
        </p:spPr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tabLst/>
              <a:defRPr/>
            </a:pPr>
            <a:br>
              <a:rPr lang="ru-RU" sz="28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r>
              <a:rPr lang="ru-RU" sz="24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>Правила,</a:t>
            </a: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>позволяющие сохранить здоровье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endParaRPr lang="ru-RU" sz="2800" dirty="0">
              <a:solidFill>
                <a:srgbClr val="002060"/>
              </a:solidFill>
              <a:latin typeface="+mn-lt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BA397-9AE8-E2AD-130F-07816E3B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32" y="1440040"/>
            <a:ext cx="5797524" cy="491727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ежедневно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два раза в день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чистить зубы от 2 до 5 минут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использовать дополнительные средства и предметы гигиены для более качественной чистки 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(зубную нить, </a:t>
            </a:r>
            <a:r>
              <a:rPr lang="ru-RU" sz="1600" b="1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флосс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,  </a:t>
            </a:r>
            <a:r>
              <a:rPr lang="ru-RU" sz="1600" b="1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монопучковая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щетка, скребок для языка, ирригатор, ополаскиватели)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полоскать рот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после каждого приёма пищи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и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спользовать жевательную резинку после еды в течение 10–15 минут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(изменение рН полости рта в щелочную сторону,  предотвращает развитие болезнетворной флоры)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посещать стоматолога 2 раза в год  для профилактических процедур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(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профессиональная гигиена полости рта </a:t>
            </a:r>
            <a:r>
              <a:rPr lang="ru-RU" sz="1600" dirty="0"/>
              <a:t>пескоструйная, механическая, ультразвуковая и лазерная.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, насыщение зубов минералами)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воевременн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о выявлять и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лечить заболевания зубов и дёсен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pic>
        <p:nvPicPr>
          <p:cNvPr id="7170" name="Picture 2" descr="Зубная нить (флосс): как подобрать и правильно пользоваться | Н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88" y="1440040"/>
            <a:ext cx="3953328" cy="26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Зубная щетка Revyline SM1000 монопучковая купить в СПб, це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Зубная щетка Revyline SM1000 монопучковая купить в СПб, це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9457" r="2385" b="18560"/>
          <a:stretch/>
        </p:blipFill>
        <p:spPr bwMode="auto">
          <a:xfrm>
            <a:off x="9059430" y="4631387"/>
            <a:ext cx="2681614" cy="20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Набор из 2 стальных скребков для языка скребок щетка чесалка для чистки  языка и ухода за полостью рта из медицинской стали лучше чем пластиковый, 2  шт. - купить с доставкой по выгодны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88" y="4147864"/>
            <a:ext cx="2331910" cy="23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Ирригатор для полости рта Kitfort КТ-2913 купить по цене 3 590 руб.:  отзывы, фото, характеристи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Ирригатор B.Well WI-911 купить в интернет-магазине Vitamina, цена, отзыв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6" t="6427" r="38120" b="4362"/>
          <a:stretch/>
        </p:blipFill>
        <p:spPr bwMode="auto">
          <a:xfrm>
            <a:off x="10998480" y="1736538"/>
            <a:ext cx="875696" cy="30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5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0BEED-7E82-313B-8067-52E27C1C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27" y="337674"/>
            <a:ext cx="3910964" cy="604933"/>
          </a:xfrm>
        </p:spPr>
        <p:txBody>
          <a:bodyPr>
            <a:noAutofit/>
          </a:bodyPr>
          <a:lstStyle/>
          <a:p>
            <a:r>
              <a:rPr lang="ru-RU" sz="2400" b="1" spc="300" dirty="0">
                <a:solidFill>
                  <a:srgbClr val="002060"/>
                </a:solidFill>
                <a:latin typeface="+mn-lt"/>
              </a:rPr>
              <a:t>Выбор зубной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3C51-8828-2C45-4791-B9F2933E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538" y="1287242"/>
            <a:ext cx="5214671" cy="3795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Свойства качественной зубной пасты: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обладать приятным вкусом и запахом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производить высокий освежающий эффект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препятствовать образованию налета на зубах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быть однородной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не высыхать и не расслаиваться при хранении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оказывать противокариозное действие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быть безвредной для организма </a:t>
            </a:r>
            <a:r>
              <a:rPr lang="ru-RU" sz="1600" b="1" i="1" dirty="0">
                <a:solidFill>
                  <a:srgbClr val="C00000"/>
                </a:solidFill>
              </a:rPr>
              <a:t>(гипоаллергенной)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соответствовать заявленному эффекту после применения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1F9-4B67-1674-5ED3-86CBB7B3ABCA}"/>
              </a:ext>
            </a:extLst>
          </p:cNvPr>
          <p:cNvSpPr txBox="1"/>
          <p:nvPr/>
        </p:nvSpPr>
        <p:spPr>
          <a:xfrm>
            <a:off x="1684893" y="5083189"/>
            <a:ext cx="5422790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полноценной чистки зубов достаточно полоски пасты длиной 0,5 -1 см!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/>
              </a:rPr>
              <a:t>Для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правильного подбора зубной пасты внимательно изучите ее назначение и состав!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BCF738-284C-5656-DF20-8D9470C5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641" y="4381689"/>
            <a:ext cx="2210178" cy="183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7EB3C1-EC60-9B43-FB62-867B60F31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162" y="1345928"/>
            <a:ext cx="2263892" cy="2432574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80B5F50-202C-E536-296F-62EA08DA6505}"/>
              </a:ext>
            </a:extLst>
          </p:cNvPr>
          <p:cNvSpPr/>
          <p:nvPr/>
        </p:nvSpPr>
        <p:spPr>
          <a:xfrm>
            <a:off x="7161319" y="5152042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5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28" y="1190842"/>
            <a:ext cx="7053322" cy="5274379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</a:rPr>
              <a:t>Профилактические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(гигиенические) </a:t>
            </a:r>
            <a:r>
              <a:rPr lang="ru-RU" sz="1600" b="1" dirty="0">
                <a:solidFill>
                  <a:srgbClr val="002060"/>
                </a:solidFill>
              </a:rPr>
              <a:t>зубные пасты без лечебного воздействия,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используют ежедневно для очищения и освежения полости рта, при отсутствии жалоб на состояние зубов и десен</a:t>
            </a:r>
            <a:endParaRPr lang="ru-RU" sz="1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Лечебно-профилактические средства - наиболее обширная группа зубных паст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фторсодержащие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реминерализующие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с отбеливающим эффектом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для чувствительных зубов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2060"/>
                </a:solidFill>
              </a:rPr>
              <a:t>действующие на слизистую оболочку рта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(при гингивите и пародонтозе)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Пасты </a:t>
            </a:r>
            <a:r>
              <a:rPr lang="en-US" sz="1600" b="1" dirty="0">
                <a:solidFill>
                  <a:srgbClr val="002060"/>
                </a:solidFill>
              </a:rPr>
              <a:t>Total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(с комплексным действием, выполняющие одновременно несколько функций)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Лечебные пасты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(используют короткое время, только по назначению врача)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Детские зубные пасты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(используют согласно возраста ребёнка)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Внимание! </a:t>
            </a:r>
            <a:r>
              <a:rPr lang="ru-RU" sz="1600" b="1" dirty="0">
                <a:solidFill>
                  <a:srgbClr val="002060"/>
                </a:solidFill>
              </a:rPr>
              <a:t>Первые молочные зубы очищают с помощью специальной резиновой щеточки или салфетки, намотанной на палец!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939DAB08-747D-723A-B40B-6870CA244C3E}"/>
              </a:ext>
            </a:extLst>
          </p:cNvPr>
          <p:cNvSpPr/>
          <p:nvPr/>
        </p:nvSpPr>
        <p:spPr>
          <a:xfrm>
            <a:off x="851846" y="1221841"/>
            <a:ext cx="278295" cy="278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1</a:t>
            </a:r>
            <a:endParaRPr lang="ru-RU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49620-92F2-50F8-5346-0C070BF9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85" y="4038740"/>
            <a:ext cx="286537" cy="286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E55DD-DE5B-3018-E833-84193EE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57" y="4686026"/>
            <a:ext cx="286537" cy="2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7CE801-EC54-3CDF-9ECD-E48D5487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30" y="1926192"/>
            <a:ext cx="286537" cy="28653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585E9-E4EA-9CEB-6992-64108D61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56" y="5253897"/>
            <a:ext cx="286537" cy="286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678154" y="219417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B8628-9605-2A83-6377-DB67626491E9}"/>
              </a:ext>
            </a:extLst>
          </p:cNvPr>
          <p:cNvSpPr txBox="1"/>
          <p:nvPr/>
        </p:nvSpPr>
        <p:spPr>
          <a:xfrm>
            <a:off x="853286" y="4038740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7BB2D-1225-B688-D61F-FABF2CCF3084}"/>
              </a:ext>
            </a:extLst>
          </p:cNvPr>
          <p:cNvSpPr txBox="1"/>
          <p:nvPr/>
        </p:nvSpPr>
        <p:spPr>
          <a:xfrm>
            <a:off x="853286" y="4686026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u-RU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043BD-C838-6455-6142-7945E9BDCE85}"/>
              </a:ext>
            </a:extLst>
          </p:cNvPr>
          <p:cNvSpPr txBox="1"/>
          <p:nvPr/>
        </p:nvSpPr>
        <p:spPr>
          <a:xfrm>
            <a:off x="846357" y="5232675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AE4F38-B9C1-31F8-66D3-66CC29088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809" y="4314918"/>
            <a:ext cx="2710984" cy="181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198971-7AF7-B64C-2287-24D61C44296E}"/>
              </a:ext>
            </a:extLst>
          </p:cNvPr>
          <p:cNvSpPr txBox="1"/>
          <p:nvPr/>
        </p:nvSpPr>
        <p:spPr>
          <a:xfrm>
            <a:off x="839430" y="1900183"/>
            <a:ext cx="300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8CF27-7644-D436-4F88-E92B4E99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280" y="392966"/>
            <a:ext cx="9424240" cy="8010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</a:pPr>
            <a:br>
              <a:rPr lang="ru-RU" sz="27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зубных паст по действию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93A44A7-9BD6-3D58-ECB6-D18A94624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02691"/>
              </p:ext>
            </p:extLst>
          </p:nvPr>
        </p:nvGraphicFramePr>
        <p:xfrm>
          <a:off x="1468790" y="1428278"/>
          <a:ext cx="9254419" cy="48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831">
                  <a:extLst>
                    <a:ext uri="{9D8B030D-6E8A-4147-A177-3AD203B41FA5}">
                      <a16:colId xmlns:a16="http://schemas.microsoft.com/office/drawing/2014/main" val="817727428"/>
                    </a:ext>
                  </a:extLst>
                </a:gridCol>
                <a:gridCol w="3408206">
                  <a:extLst>
                    <a:ext uri="{9D8B030D-6E8A-4147-A177-3AD203B41FA5}">
                      <a16:colId xmlns:a16="http://schemas.microsoft.com/office/drawing/2014/main" val="619612989"/>
                    </a:ext>
                  </a:extLst>
                </a:gridCol>
                <a:gridCol w="3098382">
                  <a:extLst>
                    <a:ext uri="{9D8B030D-6E8A-4147-A177-3AD203B41FA5}">
                      <a16:colId xmlns:a16="http://schemas.microsoft.com/office/drawing/2014/main" val="3635028553"/>
                    </a:ext>
                  </a:extLst>
                </a:gridCol>
              </a:tblGrid>
              <a:tr h="1381855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Пасты с противокариесным эффектом</a:t>
                      </a:r>
                      <a:endParaRPr lang="ru-RU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pc="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Пасты с противопародонтитным эффектом</a:t>
                      </a: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pc="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Пасты с отбеливающим эффектом</a:t>
                      </a: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64244"/>
                  </a:ext>
                </a:extLst>
              </a:tr>
              <a:tr h="3454641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538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403171-14AB-CDD9-F581-8D1D0A44DDB6}"/>
              </a:ext>
            </a:extLst>
          </p:cNvPr>
          <p:cNvSpPr txBox="1"/>
          <p:nvPr/>
        </p:nvSpPr>
        <p:spPr>
          <a:xfrm>
            <a:off x="1532709" y="2889206"/>
            <a:ext cx="2660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Не являются лечебным средством,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обеспечивают профилактику кариесных разрушений эмали за счет ее укрепления фтором и кальцием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3A539-F4CE-ECFE-73DD-69F6E44EEE7B}"/>
              </a:ext>
            </a:extLst>
          </p:cNvPr>
          <p:cNvSpPr txBox="1"/>
          <p:nvPr/>
        </p:nvSpPr>
        <p:spPr>
          <a:xfrm>
            <a:off x="4408456" y="2912796"/>
            <a:ext cx="2947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Содержат в своем составе травяные сборы, помогающие уменьшить кровоточивость десен и купировать воспалительный процесс</a:t>
            </a:r>
            <a:endParaRPr lang="ru-RU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5E6FD-7F92-CDFE-9461-A95C61772348}"/>
              </a:ext>
            </a:extLst>
          </p:cNvPr>
          <p:cNvSpPr txBox="1"/>
          <p:nvPr/>
        </p:nvSpPr>
        <p:spPr>
          <a:xfrm>
            <a:off x="7767884" y="2889206"/>
            <a:ext cx="266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Содержат абразивные частицы </a:t>
            </a:r>
            <a:r>
              <a:rPr lang="ru-RU" sz="1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(чаще всего соду) </a:t>
            </a: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перекись водорода для осветления зубной эмали на пару тонов</a:t>
            </a:r>
            <a:endParaRPr lang="ru-RU" sz="1600" b="1" dirty="0"/>
          </a:p>
        </p:txBody>
      </p:sp>
      <p:pic>
        <p:nvPicPr>
          <p:cNvPr id="11" name="Рисунок 10" descr="Изображение выглядит как стол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C1C5ACEC-6CE4-7056-B3C4-9DE0594DA7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986" y="4338182"/>
            <a:ext cx="2754180" cy="182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зубная щетка, внутренний, кисть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D1699C58-B824-A328-4435-103E2F49CA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246" y="4293143"/>
            <a:ext cx="2599132" cy="182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6F888D-51EA-6562-566E-90DC2867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904" y="4517323"/>
            <a:ext cx="2596103" cy="168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1393371"/>
            <a:ext cx="1564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ТРИКЛОЗАН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2093525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ПАРАБЕНЫ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1995" y="2793679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4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28" y="1190842"/>
            <a:ext cx="7053322" cy="5274379"/>
          </a:xfrm>
        </p:spPr>
        <p:txBody>
          <a:bodyPr>
            <a:noAutofit/>
          </a:bodyPr>
          <a:lstStyle/>
          <a:p>
            <a:pPr marL="0" lvl="0" indent="0" algn="ctr"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Токсичные компоненты зубных паст: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</a:rPr>
              <a:t>ТРИКЛОЗАН-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пестицид исторически, из-за антибактериального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действиявлияет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микробиом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При связывании с хлорированной водой образует канцерогены 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002060"/>
                </a:solidFill>
              </a:rPr>
              <a:t>ПАРАБЕНЫ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(обычно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метилпарабен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) не должны входить в состав пасты, если Вы страдаете аллергией; является эндокринным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дизраптором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SLS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повышает чувствительность зубов, раздражает слизистую, провоцирует развитие стоматита. Ряд исследований выявил способность этого вещества проникать через слизистую рта в кровь и накапливаться в селезенке и печени человека. Зубные пасты, содержащие SLS, могут представлять потенциальную угрозу здоровью, поэтому к их использованию следует относиться крайне осторожно.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ПРОПИЛЕНГЛИКОЛЬ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Пропиленгликоль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содержится в красках и антифризах, дает эластичность зубной пасте, но при этом является токсичным и даже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концерогенным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ДИОКСИД ТИТАНА – влияние на развитие КРК в больших дозах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Флюориды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- зависимость от концентрации фтора в воде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375669" y="229688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AE4F38-B9C1-31F8-66D3-66CC29088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809" y="4314918"/>
            <a:ext cx="2710984" cy="181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DAA2F4-8DD3-CE82-87CB-F5CB8B1921F3}"/>
              </a:ext>
            </a:extLst>
          </p:cNvPr>
          <p:cNvSpPr txBox="1"/>
          <p:nvPr/>
        </p:nvSpPr>
        <p:spPr>
          <a:xfrm flipH="1">
            <a:off x="615496" y="1671038"/>
            <a:ext cx="5777745" cy="505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Здоровые зубы – это огромная польза для здоровья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Открытая белозубая улыбка -  символ привлекательности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Искренне улыбающийся человек со здоровыми зубами: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располагает к общению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обладает более высокой самооценкой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уверен в себе 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значительно чаще добивается поставленных целей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успешно строит карьеру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имеет стойкий иммунитет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реже обращается к врачам с жалобами на здоровье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обладает стрессоустойчивостью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C2E4D-34F6-5986-DEF6-2458513C19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07" y="1671038"/>
            <a:ext cx="3063170" cy="204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24A554-84D3-3F87-9292-D0CE62A973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313" y="4101960"/>
            <a:ext cx="3063170" cy="204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50BE324-0EBB-3B03-12FE-3CE5156A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75" y="589411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918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69" y="1008237"/>
            <a:ext cx="8044453" cy="4871607"/>
          </a:xfrm>
        </p:spPr>
        <p:txBody>
          <a:bodyPr>
            <a:noAutofit/>
          </a:bodyPr>
          <a:lstStyle/>
          <a:p>
            <a:pPr marL="0" lvl="0" indent="0" algn="ctr"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Ситуация с содержание фтора в воде 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 данным ВОЗ оптимальной концентрацией фтора в питьевой воде в условиях умеренного климата, к которому относится территория Западной Сибири, является 1 мг/л. 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В Кемеровской области низкое содержание ионизированного фтора в питьевой воде –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0,2 мг/л - 0,4 мг/л</a:t>
            </a:r>
          </a:p>
          <a:p>
            <a:pPr marL="0" lvl="0" indent="0" algn="ctr">
              <a:buNone/>
              <a:defRPr/>
            </a:pPr>
            <a:r>
              <a:rPr lang="ru-RU" sz="1200" b="1" dirty="0">
                <a:solidFill>
                  <a:srgbClr val="002060"/>
                </a:solidFill>
              </a:rPr>
              <a:t>Случай 2004 г с. Борисово и мин вода «</a:t>
            </a:r>
            <a:r>
              <a:rPr lang="ru-RU" sz="1200" b="1" dirty="0" err="1">
                <a:solidFill>
                  <a:srgbClr val="002060"/>
                </a:solidFill>
              </a:rPr>
              <a:t>Борисовская</a:t>
            </a:r>
            <a:r>
              <a:rPr lang="ru-RU" sz="1200" b="1" dirty="0">
                <a:solidFill>
                  <a:srgbClr val="002060"/>
                </a:solidFill>
              </a:rPr>
              <a:t>» фтор </a:t>
            </a:r>
            <a:r>
              <a:rPr lang="ru-RU" sz="1200" dirty="0">
                <a:solidFill>
                  <a:srgbClr val="002060"/>
                </a:solidFill>
              </a:rPr>
              <a:t>7,0 мг/л до 7,4 мг/л.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Распространенность флюороза зубов среди школьников поселка Борисово составила в среднем 52,7 случая на 100 обследуемых. </a:t>
            </a:r>
          </a:p>
          <a:p>
            <a:r>
              <a:rPr lang="ru-RU" sz="1200" b="1" dirty="0">
                <a:solidFill>
                  <a:srgbClr val="C00000"/>
                </a:solidFill>
              </a:rPr>
              <a:t>По требованиям мировых и европейских стандартов качества и безопасности считается: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если концентрация фтора превышает 1 мг/л, то на этикетки бутилированной воды должно быть указанно, что содержится фторид;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если концентрация превышает 2 мг/л, то указывается ограничение для употребления детям  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Маркировки На мин воде « </a:t>
            </a:r>
            <a:r>
              <a:rPr lang="ru-RU" sz="1200" b="1" dirty="0" err="1">
                <a:solidFill>
                  <a:srgbClr val="002060"/>
                </a:solidFill>
              </a:rPr>
              <a:t>Борисовская</a:t>
            </a:r>
            <a:r>
              <a:rPr lang="ru-RU" sz="1200" b="1" dirty="0">
                <a:solidFill>
                  <a:srgbClr val="002060"/>
                </a:solidFill>
              </a:rPr>
              <a:t>»- нет!</a:t>
            </a:r>
          </a:p>
          <a:p>
            <a:pPr marL="0" lvl="0" indent="0" algn="ctr">
              <a:buNone/>
              <a:defRPr/>
            </a:pP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375669" y="229688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9848" y="3688319"/>
            <a:ext cx="3271133" cy="2481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Флюороз – это повреждения эмали зубов из-за высокого уровня фтора в организме. При избытке этого элемента на зубах появляются белесые пятна, которые со временем изменяют цвет. Эмаль в местах появления таких поражений разрушается. Что приводит к серьезным последствиям.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943" y="5879844"/>
            <a:ext cx="8224180" cy="88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Суточная потребность фтора— 1,5–5 мг. При недостатке этого элемента на зубах образуется кариес </a:t>
            </a:r>
          </a:p>
        </p:txBody>
      </p:sp>
    </p:spTree>
    <p:extLst>
      <p:ext uri="{BB962C8B-B14F-4D97-AF65-F5344CB8AC3E}">
        <p14:creationId xmlns:p14="http://schemas.microsoft.com/office/powerpoint/2010/main" val="115414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70" t="18836" r="7627" b="17121"/>
          <a:stretch/>
        </p:blipFill>
        <p:spPr>
          <a:xfrm>
            <a:off x="1420585" y="1607004"/>
            <a:ext cx="8768443" cy="5184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479" t="21578" r="8056" b="58107"/>
          <a:stretch/>
        </p:blipFill>
        <p:spPr>
          <a:xfrm>
            <a:off x="1763486" y="124746"/>
            <a:ext cx="8251371" cy="1547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8364" y="4767943"/>
            <a:ext cx="8392886" cy="3483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4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C74BA-5DBA-09CF-9784-705B0D71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776" y="282286"/>
            <a:ext cx="7905775" cy="469762"/>
          </a:xfrm>
        </p:spPr>
        <p:txBody>
          <a:bodyPr>
            <a:noAutofit/>
          </a:bodyPr>
          <a:lstStyle/>
          <a:p>
            <a:r>
              <a:rPr lang="ru-RU" sz="28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правильно выбрать зубную щетку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01A448D-EAB4-5294-347C-330637AC0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05225"/>
              </p:ext>
            </p:extLst>
          </p:nvPr>
        </p:nvGraphicFramePr>
        <p:xfrm>
          <a:off x="261257" y="960805"/>
          <a:ext cx="6858000" cy="5268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25">
                  <a:extLst>
                    <a:ext uri="{9D8B030D-6E8A-4147-A177-3AD203B41FA5}">
                      <a16:colId xmlns:a16="http://schemas.microsoft.com/office/drawing/2014/main" val="3414050115"/>
                    </a:ext>
                  </a:extLst>
                </a:gridCol>
                <a:gridCol w="3721775">
                  <a:extLst>
                    <a:ext uri="{9D8B030D-6E8A-4147-A177-3AD203B41FA5}">
                      <a16:colId xmlns:a16="http://schemas.microsoft.com/office/drawing/2014/main" val="2973226973"/>
                    </a:ext>
                  </a:extLst>
                </a:gridCol>
              </a:tblGrid>
              <a:tr h="6762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910872"/>
                  </a:ext>
                </a:extLst>
              </a:tr>
              <a:tr h="11029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ru-RU" sz="2400" b="1" dirty="0">
                        <a:solidFill>
                          <a:srgbClr val="212529"/>
                        </a:solidFill>
                        <a:effectLst/>
                        <a:latin typeface="Circ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967498"/>
                  </a:ext>
                </a:extLst>
              </a:tr>
              <a:tr h="1829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Circ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7805"/>
                  </a:ext>
                </a:extLst>
              </a:tr>
              <a:tr h="1232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212529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300" dirty="0">
                          <a:solidFill>
                            <a:srgbClr val="21252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Жесткая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spc="300" dirty="0">
                        <a:solidFill>
                          <a:srgbClr val="21252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spc="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9686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80BCC8-A236-8952-9E6E-76F06614DEFF}"/>
              </a:ext>
            </a:extLst>
          </p:cNvPr>
          <p:cNvSpPr txBox="1"/>
          <p:nvPr/>
        </p:nvSpPr>
        <p:spPr>
          <a:xfrm>
            <a:off x="374467" y="989638"/>
            <a:ext cx="2928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Жесткость щетины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(3 уровня жесткости)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29557-11C2-DBB6-7C3E-F64DF5C021C9}"/>
              </a:ext>
            </a:extLst>
          </p:cNvPr>
          <p:cNvSpPr txBox="1"/>
          <p:nvPr/>
        </p:nvSpPr>
        <p:spPr>
          <a:xfrm>
            <a:off x="3561481" y="1076769"/>
            <a:ext cx="381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Кому показано и какое действие оказывает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7F40C-2BBB-C9BA-044D-2496559619EB}"/>
              </a:ext>
            </a:extLst>
          </p:cNvPr>
          <p:cNvSpPr txBox="1"/>
          <p:nvPr/>
        </p:nvSpPr>
        <p:spPr>
          <a:xfrm>
            <a:off x="2293186" y="2273933"/>
            <a:ext cx="1156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Мягкая </a:t>
            </a:r>
            <a:endParaRPr kumimoji="0" lang="ru-RU" sz="1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8DA19-2E40-AA5E-66A2-7C5EC2EE4C76}"/>
              </a:ext>
            </a:extLst>
          </p:cNvPr>
          <p:cNvSpPr txBox="1"/>
          <p:nvPr/>
        </p:nvSpPr>
        <p:spPr>
          <a:xfrm>
            <a:off x="3449849" y="1735324"/>
            <a:ext cx="3816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Детям, беременным 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людям, имеющим склонность к десневым кровотечениям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EAE8F-9417-D362-03F3-CE39E2058B8C}"/>
              </a:ext>
            </a:extLst>
          </p:cNvPr>
          <p:cNvSpPr txBox="1"/>
          <p:nvPr/>
        </p:nvSpPr>
        <p:spPr>
          <a:xfrm>
            <a:off x="517104" y="3216309"/>
            <a:ext cx="264367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жесткости </a:t>
            </a:r>
            <a:endParaRPr kumimoji="0" lang="ru-RU" sz="1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573F8-2261-95F9-627B-82993F952372}"/>
              </a:ext>
            </a:extLst>
          </p:cNvPr>
          <p:cNvSpPr txBox="1"/>
          <p:nvPr/>
        </p:nvSpPr>
        <p:spPr>
          <a:xfrm>
            <a:off x="3287485" y="2937208"/>
            <a:ext cx="3938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деликатна к зубной эмали и слизистым оболочкам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обладает высоким качеством чистки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универсальна для людей с природными зубами и пациентов, прошедших протезирование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5900D-2A22-4E06-2AAA-524A4F584040}"/>
              </a:ext>
            </a:extLst>
          </p:cNvPr>
          <p:cNvSpPr txBox="1"/>
          <p:nvPr/>
        </p:nvSpPr>
        <p:spPr>
          <a:xfrm>
            <a:off x="3287485" y="4877756"/>
            <a:ext cx="374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 использовать только по рекомендации врача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при повышенном образовании твердых зубных отложений </a:t>
            </a:r>
            <a:endParaRPr kumimoji="0" lang="ru-RU" sz="1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84505" y="960805"/>
            <a:ext cx="3837369" cy="34422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ВАЖНО УЧИТЫВАТЬ КОЛИЧЕСТВО ЩЕТИНОК 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чем их больше, тем качественнее и бережнее происходит очищение зубов. </a:t>
            </a:r>
          </a:p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Мягкая щетка не повреждает эмаль и тщательность обеспечивается за счет количества щетино</a:t>
            </a:r>
            <a:r>
              <a:rPr lang="ru-RU" dirty="0">
                <a:solidFill>
                  <a:schemeClr val="tx1"/>
                </a:solidFill>
              </a:rPr>
              <a:t>к </a:t>
            </a:r>
          </a:p>
        </p:txBody>
      </p:sp>
      <p:sp>
        <p:nvSpPr>
          <p:cNvPr id="17" name="AutoShape 2" descr="Зубная щетка Курапрокс 5460 (Curaprox ultra soft) купить в Казани по цене  ДИОН-медсервис"/>
          <p:cNvSpPr>
            <a:spLocks noChangeAspect="1" noChangeArrowheads="1"/>
          </p:cNvSpPr>
          <p:nvPr/>
        </p:nvSpPr>
        <p:spPr bwMode="auto">
          <a:xfrm>
            <a:off x="517104" y="-10153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7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06F0F-F01C-0D4E-5906-1C5E2FAF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23" y="509226"/>
            <a:ext cx="7451287" cy="430005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sz="2400" spc="300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852CC27-8468-6C5C-1251-35EBE00DE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87326"/>
              </p:ext>
            </p:extLst>
          </p:nvPr>
        </p:nvGraphicFramePr>
        <p:xfrm>
          <a:off x="658777" y="1448684"/>
          <a:ext cx="8085894" cy="4418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854">
                  <a:extLst>
                    <a:ext uri="{9D8B030D-6E8A-4147-A177-3AD203B41FA5}">
                      <a16:colId xmlns:a16="http://schemas.microsoft.com/office/drawing/2014/main" val="2314559801"/>
                    </a:ext>
                  </a:extLst>
                </a:gridCol>
                <a:gridCol w="4071040">
                  <a:extLst>
                    <a:ext uri="{9D8B030D-6E8A-4147-A177-3AD203B41FA5}">
                      <a16:colId xmlns:a16="http://schemas.microsoft.com/office/drawing/2014/main" val="3440882064"/>
                    </a:ext>
                  </a:extLst>
                </a:gridCol>
              </a:tblGrid>
              <a:tr h="761124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78493"/>
                  </a:ext>
                </a:extLst>
              </a:tr>
              <a:tr h="3356026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338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EA7E20-F3E5-8CD5-B2F9-1443588F12E3}"/>
              </a:ext>
            </a:extLst>
          </p:cNvPr>
          <p:cNvSpPr txBox="1"/>
          <p:nvPr/>
        </p:nvSpPr>
        <p:spPr>
          <a:xfrm>
            <a:off x="899131" y="1652744"/>
            <a:ext cx="360843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1460"/>
              </a:spcAft>
            </a:pPr>
            <a:r>
              <a:rPr lang="ru-RU" sz="1800" b="1" spc="3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Конфигурация щетинок</a:t>
            </a:r>
            <a:endParaRPr lang="ru-RU" sz="1800" spc="3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09950-5876-5E4B-D5AC-A9CB45D19DCC}"/>
              </a:ext>
            </a:extLst>
          </p:cNvPr>
          <p:cNvSpPr txBox="1"/>
          <p:nvPr/>
        </p:nvSpPr>
        <p:spPr>
          <a:xfrm>
            <a:off x="730156" y="2227637"/>
            <a:ext cx="3971568" cy="344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rgbClr val="21252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кошенные и расположенные с наклоном щетинки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(удаляют зубной налет более эффективно и позволяют качественно очистить коренные зубы)</a:t>
            </a:r>
            <a:endParaRPr kumimoji="0" lang="ru-RU" sz="1600" b="1" i="1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многоуровневое рассредоточение щетины позволяет проникнуть  в узкие промежутки *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щетина, собранная в пучки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(увеличивает зону охвата, в том числе область шейки зуба)</a:t>
            </a:r>
            <a:endParaRPr kumimoji="0" lang="ru-RU" sz="1600" b="1" i="1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C9E7B-1679-0B4C-6ECE-2FE96450AF1E}"/>
              </a:ext>
            </a:extLst>
          </p:cNvPr>
          <p:cNvSpPr txBox="1"/>
          <p:nvPr/>
        </p:nvSpPr>
        <p:spPr>
          <a:xfrm>
            <a:off x="4412155" y="1652744"/>
            <a:ext cx="419346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Bef>
                <a:spcPts val="1500"/>
              </a:spcBef>
              <a:spcAft>
                <a:spcPts val="1460"/>
              </a:spcAft>
            </a:pPr>
            <a:r>
              <a:rPr lang="ru-RU" sz="1800" b="1" spc="3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для щетинок</a:t>
            </a:r>
            <a:endParaRPr lang="ru-RU" sz="1400" spc="3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02F63-AAAB-94D0-1C51-A2F728F45AFC}"/>
              </a:ext>
            </a:extLst>
          </p:cNvPr>
          <p:cNvSpPr txBox="1"/>
          <p:nvPr/>
        </p:nvSpPr>
        <p:spPr>
          <a:xfrm>
            <a:off x="4552558" y="2276012"/>
            <a:ext cx="4053058" cy="349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популярны щетинки из синтетических материалов: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более устойчива к изнашиванию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имеет хорошие показатели упругости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деликатна в отношении обрабатываемых поверхностей 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легче обрабатывается </a:t>
            </a:r>
            <a:r>
              <a:rPr lang="ru-RU" sz="1600" b="1" i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(позволяет избежать скопления вредных бактерий на поверхности</a:t>
            </a:r>
            <a:r>
              <a:rPr lang="ru-RU" sz="1600" b="1" i="1" spc="300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b="1" i="1" spc="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206C5B-4DBB-BB01-9C26-64F028C54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050" y="1448684"/>
            <a:ext cx="2796498" cy="206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9C04A8-3A6E-21B9-6520-FB171D11DF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050" y="3800623"/>
            <a:ext cx="2796498" cy="206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07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0DB0F-7CBE-3BE1-3698-51A9E7D0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59" y="121087"/>
            <a:ext cx="6396898" cy="636104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rgbClr val="002060"/>
                </a:solidFill>
                <a:latin typeface="+mn-lt"/>
                <a:ea typeface="Segoe UI Black" panose="020B0A02040204020203" pitchFamily="34" charset="0"/>
              </a:rPr>
              <a:t>Как правильно чистить зубы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0E33F82-36BF-5D3F-3593-AB139C1FD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472" y="4893735"/>
            <a:ext cx="2303656" cy="1591555"/>
          </a:xfrm>
        </p:spPr>
        <p:txBody>
          <a:bodyPr>
            <a:normAutofit lnSpcReduction="10000"/>
          </a:bodyPr>
          <a:lstStyle/>
          <a:p>
            <a:r>
              <a:rPr lang="ru-RU" sz="1200" b="1" spc="300" dirty="0">
                <a:solidFill>
                  <a:schemeClr val="bg2">
                    <a:lumMod val="10000"/>
                  </a:schemeClr>
                </a:solidFill>
                <a:cs typeface="Segoe UI Semibold" panose="020B0702040204020203" pitchFamily="34" charset="0"/>
              </a:rPr>
              <a:t>Очищать язык необходимо, начиная с задней поверхности по направлению к передней</a:t>
            </a:r>
          </a:p>
          <a:p>
            <a:r>
              <a:rPr lang="ru-RU" sz="1200" b="1" spc="300" dirty="0">
                <a:solidFill>
                  <a:schemeClr val="bg2">
                    <a:lumMod val="10000"/>
                  </a:schemeClr>
                </a:solidFill>
                <a:cs typeface="Segoe UI Semibold" panose="020B0702040204020203" pitchFamily="34" charset="0"/>
              </a:rPr>
              <a:t>Бережно очистите внутреннюю поверхность щёк</a:t>
            </a:r>
          </a:p>
          <a:p>
            <a:endParaRPr lang="ru-RU" sz="12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A6A6AE-8A4A-1E5C-EA52-51894796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13" y="876681"/>
            <a:ext cx="4238043" cy="19859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6117C1-455A-88EE-7918-E45CE398C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13" y="2892114"/>
            <a:ext cx="4249280" cy="18838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7A3028-1D9A-B0E2-B7FC-B70DCB81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92" y="4805442"/>
            <a:ext cx="4249280" cy="1926503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9B4EA91-69D3-E825-0AE2-E1BC6547ED52}"/>
              </a:ext>
            </a:extLst>
          </p:cNvPr>
          <p:cNvCxnSpPr>
            <a:cxnSpLocks/>
          </p:cNvCxnSpPr>
          <p:nvPr/>
        </p:nvCxnSpPr>
        <p:spPr>
          <a:xfrm flipH="1" flipV="1">
            <a:off x="6226804" y="903098"/>
            <a:ext cx="55659" cy="5674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1525E5E-49C5-7D55-F45A-3F278EDF5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808" y="892207"/>
            <a:ext cx="3724979" cy="1755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4ABC80D-D0C0-6A32-9842-D7851C955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9" b="98264" l="2322" r="96904">
                        <a14:foregroundMark x1="2322" y1="7639" x2="4489" y2="75694"/>
                        <a14:foregroundMark x1="2941" y1="7639" x2="79412" y2="10764"/>
                        <a14:foregroundMark x1="63777" y1="19792" x2="63932" y2="69792"/>
                        <a14:foregroundMark x1="63932" y1="69792" x2="63777" y2="71181"/>
                        <a14:foregroundMark x1="86223" y1="12847" x2="54180" y2="81944"/>
                        <a14:foregroundMark x1="54180" y1="81944" x2="54180" y2="82986"/>
                        <a14:foregroundMark x1="93963" y1="14583" x2="61610" y2="85764"/>
                        <a14:foregroundMark x1="22755" y1="26736" x2="22601" y2="67708"/>
                        <a14:foregroundMark x1="18111" y1="52778" x2="18111" y2="62847"/>
                        <a14:foregroundMark x1="5573" y1="75694" x2="2322" y2="98264"/>
                        <a14:foregroundMark x1="96285" y1="9375" x2="96904" y2="54861"/>
                        <a14:foregroundMark x1="70898" y1="40972" x2="68576" y2="42014"/>
                        <a14:foregroundMark x1="7276" y1="11458" x2="7430" y2="24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7708" y="2891886"/>
            <a:ext cx="3938357" cy="17558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285DD7-BB06-52B7-4509-6D8152065E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124" y="5322949"/>
            <a:ext cx="1162341" cy="11623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B4888FD-BAF9-D9C6-4462-F8680DC88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1648" y="4932606"/>
            <a:ext cx="1552733" cy="16721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9" y="121087"/>
            <a:ext cx="2868148" cy="7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D4763-368B-C7A6-174D-9F583ED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340" y="506006"/>
            <a:ext cx="9383935" cy="60546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</a:pPr>
            <a:br>
              <a:rPr lang="ru-RU" sz="2400" b="1" u="sng" dirty="0">
                <a:solidFill>
                  <a:srgbClr val="6A7FF6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хранения зубной щетки и уход за ней</a:t>
            </a:r>
            <a:br>
              <a:rPr lang="ru-RU" sz="2400" b="1" spc="3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20D6E-887F-0F38-C8C2-A64399220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47" y="1275282"/>
            <a:ext cx="5494586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После использования зубную щетку очищать под струей проточной воды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(для лучшей обработки использовать умеренно горячую воду)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длительный контакт с высокой температурой способен причинить вред щетине и деформировать ее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Каждые 7 дней обрабатывать дезинфицирующим раствором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(наиболее доступное средство -  перекись водорода)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Хранить в специально адаптированной подставке, имеющую хорошую вентиляцию, не допускающую скопления влаги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угроза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образования черной плесени)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Для защиты щетины от воздействий внешней среды целесообразно использовать специальный колпачок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F23B99-8875-1044-7ECC-7188D2AC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45" y="1275282"/>
            <a:ext cx="2631636" cy="167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27C7D-3FCA-CACF-991B-13FB615B5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227" y="2064731"/>
            <a:ext cx="3297049" cy="20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" y="133075"/>
            <a:ext cx="2825237" cy="745862"/>
          </a:xfrm>
          <a:prstGeom prst="rect">
            <a:avLst/>
          </a:prstGeom>
        </p:spPr>
      </p:pic>
      <p:pic>
        <p:nvPicPr>
          <p:cNvPr id="17410" name="Picture 2" descr="В Новокузнецке возле «Леруа Мерлен» открыли большой пункт сбора вторсырья  (ФОТО) - Новости Новокузнецка. Кемеровская область, Кузбас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24133" r="754" b="21935"/>
          <a:stretch/>
        </p:blipFill>
        <p:spPr bwMode="auto">
          <a:xfrm>
            <a:off x="8866181" y="4735285"/>
            <a:ext cx="3219000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734633" y="4262514"/>
            <a:ext cx="3232227" cy="2595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Осознанная утилизация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997066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EF38D-6498-51AE-8565-27135A5F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10" y="608823"/>
            <a:ext cx="5443330" cy="60312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Спасибо за внимание!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0A5B01-F6CE-77CA-3578-F376851A3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84" y="1421676"/>
            <a:ext cx="4835390" cy="38843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7EBB26-8477-AA36-064B-BBE92B82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927" y="1562364"/>
            <a:ext cx="6303989" cy="388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4" y="1694058"/>
            <a:ext cx="4716229" cy="12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7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AC65C9-729C-8AC6-BBB7-CE69468B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81" y="1557047"/>
            <a:ext cx="6086691" cy="4397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b="1" i="0" dirty="0">
                <a:solidFill>
                  <a:srgbClr val="002060"/>
                </a:solidFill>
                <a:effectLst/>
              </a:rPr>
              <a:t>Понимание взаимосвязи болезней зубов и других органов — важное знание, которым должен владеть каждый и своевременно принимать меры </a:t>
            </a:r>
            <a:br>
              <a:rPr lang="ru-RU" sz="1700" b="1" dirty="0">
                <a:solidFill>
                  <a:srgbClr val="002060"/>
                </a:solidFill>
              </a:rPr>
            </a:br>
            <a:br>
              <a:rPr lang="ru-RU" sz="1700" dirty="0"/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Болезни зубов: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снижают качество жизни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ухудшают социальное взаимодействие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влекут за собой необходимость в лечении 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способствуют крупным материальным расходам</a:t>
            </a:r>
          </a:p>
          <a:p>
            <a:pPr marL="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Именно с полости рта начинается здоровье всего организма.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91329-17E9-F237-7991-BC78FC3524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046" y="3880920"/>
            <a:ext cx="3285236" cy="219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pic>
        <p:nvPicPr>
          <p:cNvPr id="1026" name="Picture 2" descr="S.Mutans - как эти бактерии вызывают кариес и как этого избежа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05" y="1744913"/>
            <a:ext cx="4610918" cy="17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53E81A2-FAFC-8D96-C25B-E71FA443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638" y="640522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080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AEF40-AED5-A84C-F682-33064D03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629" y="390965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2DDD-44B0-B191-9683-2FA45D161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55" y="1651219"/>
            <a:ext cx="5432728" cy="4337732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респираторные инфекции</a:t>
            </a:r>
            <a:endParaRPr lang="ru-RU" sz="1600" b="1" dirty="0">
              <a:solidFill>
                <a:srgbClr val="002060"/>
              </a:solidFill>
              <a:effectLst/>
              <a:ea typeface="Times New Roman" panose="02020603050405020304" pitchFamily="18" charset="0"/>
              <a:cs typeface="Posterama" panose="020B0504020200020000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Полость рта и</a:t>
            </a: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Posterama" panose="020B0504020200020000" pitchFamily="34" charset="0"/>
              </a:rPr>
              <a:t> носа частично блокируют 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проникновение многих болезнетворных бактерий вирусов</a:t>
            </a: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Регулярный уход - чистка зубов, санирование полости рта, поддержание здоровья слизистых оболочек активизирует защиту от возбудителей респираторных заболеваний </a:t>
            </a: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Внимание!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ea typeface="Times New Roman" panose="02020603050405020304" pitchFamily="18" charset="0"/>
                <a:cs typeface="Posterama" panose="020B0504020200020000" pitchFamily="34" charset="0"/>
              </a:rPr>
              <a:t>У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 лиц с множественной формой кариеса местная защита снижена ! </a:t>
            </a:r>
            <a:r>
              <a:rPr lang="ru-RU" sz="1700" b="1" dirty="0">
                <a:solidFill>
                  <a:srgbClr val="002060"/>
                </a:solidFill>
                <a:ea typeface="Times New Roman" panose="02020603050405020304" pitchFamily="18" charset="0"/>
                <a:cs typeface="Posterama" panose="020B0504020200020000" pitchFamily="34" charset="0"/>
              </a:rPr>
              <a:t>О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ни чаще болеют простудными заболеваниями с осложнениями!</a:t>
            </a:r>
            <a:endParaRPr lang="ru-RU" sz="17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поражённые кариесом зубы -  источник хронической инфекции полости рта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(микробы переходят из кариозных полостей на миндалины, вызывая ангину)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частые ангины - риск развития ревматизма, повреждений суставов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(артриты)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DF355-4D0E-26AC-FBDB-79A11D44F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579" y="4080350"/>
            <a:ext cx="1707887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13819-4C82-3669-A4A5-CC97435E0D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358" y="4080349"/>
            <a:ext cx="2743035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49EAC-FA04-0432-4AAC-C5A49FDF2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017" y="1507138"/>
            <a:ext cx="3046213" cy="203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57B258D-92B8-2C04-EC05-9C05557103AA}"/>
              </a:ext>
            </a:extLst>
          </p:cNvPr>
          <p:cNvSpPr/>
          <p:nvPr/>
        </p:nvSpPr>
        <p:spPr>
          <a:xfrm>
            <a:off x="8006036" y="4866230"/>
            <a:ext cx="703500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2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ED066-5875-C31B-06CC-ED7E4189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8" y="914456"/>
            <a:ext cx="8549766" cy="576311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sz="2400" spc="300" dirty="0">
              <a:solidFill>
                <a:srgbClr val="002060"/>
              </a:solidFill>
              <a:latin typeface="+mn-lt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B4B16-240F-9E42-5FA0-41DE8ACA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25" y="1878405"/>
            <a:ext cx="5960458" cy="4167423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Чистка зубов и уход за всей полостью рта - это профилактика заболеваний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 сердца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п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ри плохой гигиене полости рта микробы проникают в сосуды десен, а оттуда – в общую систему кровообращения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происходит поражение стенок артерий, их воспаление и утолщение, что нарушает кровообращение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cs typeface="Posterama" panose="020B0504020200020000" pitchFamily="34" charset="0"/>
              </a:rPr>
              <a:t>(</a:t>
            </a:r>
            <a:r>
              <a:rPr lang="ru-RU" sz="1600" b="1" i="1" dirty="0">
                <a:solidFill>
                  <a:srgbClr val="C00000"/>
                </a:solidFill>
                <a:effectLst/>
                <a:cs typeface="Posterama" panose="020B0504020200020000" pitchFamily="34" charset="0"/>
              </a:rPr>
              <a:t>особенно коронарных артерий)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повышается риск развития инфаркта миокарда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Ряд микробов полости рта, могут влиять на свертываемость крови, что в свою очередь оказывает воздействие на сердечно-сосудистую патологию</a:t>
            </a:r>
          </a:p>
          <a:p>
            <a:pPr algn="l">
              <a:lnSpc>
                <a:spcPct val="100000"/>
              </a:lnSpc>
            </a:pPr>
            <a:endParaRPr lang="ru-RU" sz="1600" b="1" dirty="0">
              <a:solidFill>
                <a:srgbClr val="002060"/>
              </a:solidFill>
              <a:effectLst/>
              <a:cs typeface="Posterama" panose="020B0504020200020000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C00000"/>
                </a:solidFill>
                <a:cs typeface="Posterama" panose="020B0504020200020000" pitchFamily="34" charset="0"/>
              </a:rPr>
              <a:t>Внимание! 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Чистка зубо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один раз в день, на </a:t>
            </a:r>
            <a:r>
              <a:rPr lang="ru-RU" sz="1600" b="1" dirty="0">
                <a:solidFill>
                  <a:srgbClr val="C00000"/>
                </a:solidFill>
                <a:effectLst/>
                <a:cs typeface="Posterama" panose="020B0504020200020000" pitchFamily="34" charset="0"/>
              </a:rPr>
              <a:t>70%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увеличиваете риск получить болезни сердца!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CA620-1569-F0BB-AE11-40514B4E03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38" y="3977376"/>
            <a:ext cx="3435927" cy="2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E2579F-E996-171B-27EB-0A825699EE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678" y="1454122"/>
            <a:ext cx="3970646" cy="222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2A20C-28B3-2617-A06B-F72B126B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7" y="766975"/>
            <a:ext cx="10515600" cy="501567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6546B-A4B2-B196-2BCF-85FBDF0E9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99" y="1403297"/>
            <a:ext cx="6031137" cy="50895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lang="ru-RU" sz="2100" b="1" i="0" dirty="0">
              <a:solidFill>
                <a:srgbClr val="002060"/>
              </a:solidFill>
              <a:effectLst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Бактерии через кровоток достигают сердца, могут прикрепляться к стенкам сосудов, задерживаться на сердечных клапанах 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Последствия -  ревматизм сердечной мышцы, инфекционный эндокардит</a:t>
            </a:r>
          </a:p>
          <a:p>
            <a:pPr algn="l">
              <a:lnSpc>
                <a:spcPct val="120000"/>
              </a:lnSpc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Ревматизм сердца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(ревмокардит) </a:t>
            </a:r>
            <a:r>
              <a:rPr lang="ru-RU" sz="1900" b="1" i="1" dirty="0">
                <a:solidFill>
                  <a:srgbClr val="002060"/>
                </a:solidFill>
                <a:effectLst/>
              </a:rPr>
              <a:t>-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это воспаление мышц аутоиммунного типа, приводящее к патологии клапанов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i="1" dirty="0">
                <a:solidFill>
                  <a:srgbClr val="C00000"/>
                </a:solidFill>
              </a:rPr>
              <a:t>(угроза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сердечной недостаточности и смерти)</a:t>
            </a:r>
          </a:p>
          <a:p>
            <a:pPr algn="l">
              <a:lnSpc>
                <a:spcPct val="120000"/>
              </a:lnSpc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Инфекционный эндокардит – это заболевание, сопровождающееся поражением клапанов сердца полипами и язвами, изменениями пристеночного эндокарда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(нарушение структуры сосудов, клапанов и </a:t>
            </a:r>
            <a:r>
              <a:rPr lang="ru-RU" sz="1900" b="1" i="1" dirty="0">
                <a:solidFill>
                  <a:srgbClr val="C00000"/>
                </a:solidFill>
              </a:rPr>
              <a:t>риск развития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тромбоза)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C00000"/>
                </a:solidFill>
                <a:effectLst/>
              </a:rPr>
              <a:t>Внимание!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1900" b="1" dirty="0">
                <a:solidFill>
                  <a:srgbClr val="002060"/>
                </a:solidFill>
              </a:rPr>
              <a:t> При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атеросклерозе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(даже при отсутствии зубной боли)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плохая гигиена зубов, инфекции на деснах  - это факторы риска сердечных приступов и смерти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5AC06-2C3D-5C72-BA7A-A55E32F2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800" y="1714753"/>
            <a:ext cx="3260226" cy="17142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59123-9D68-1F01-0757-1B041170F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897" y="3875211"/>
            <a:ext cx="3383857" cy="2147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4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03E17-DC38-8977-FBD5-B8575D7A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62" y="430750"/>
            <a:ext cx="10515600" cy="907238"/>
          </a:xfrm>
        </p:spPr>
        <p:txBody>
          <a:bodyPr>
            <a:noAutofit/>
          </a:bodyPr>
          <a:lstStyle/>
          <a:p>
            <a:pPr algn="ctr"/>
            <a:b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endParaRPr lang="ru-RU" sz="2400" spc="3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333D5F-306A-487C-188A-A331E360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19" y="1290361"/>
            <a:ext cx="6190163" cy="479304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сахарный диабет 2 типа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95%</a:t>
            </a: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взрослых людей, страдающих диабетом 2 типа имеют проблемы с зубами!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ухудшает состояние полости рта, способствует разрушению зубов и десен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является предрасполагающим фактором для развития пародонтоза и пародонтита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П</a:t>
            </a: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ародонтит – это воспаление, провоцирующее процесс разрушения в пародонте  -  комплексе тканей, отвечающих за удерживание зуба</a:t>
            </a:r>
            <a:r>
              <a:rPr lang="ru-RU" sz="1700" b="1" dirty="0">
                <a:solidFill>
                  <a:srgbClr val="191717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Обострение пародонтита: выраженная кровоточивость, сильный отек, покраснение, иногда – появлением язв в тканях десны. Боль постоянная пульсирующая,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повышенная температура,  головная боль, интоксикация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(слабость, тошнота, потеря аппетита) 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ru-RU" sz="17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64B91-9E24-72FF-EA6F-091A9A95CFD5}"/>
              </a:ext>
            </a:extLst>
          </p:cNvPr>
          <p:cNvSpPr txBox="1"/>
          <p:nvPr/>
        </p:nvSpPr>
        <p:spPr>
          <a:xfrm>
            <a:off x="2496687" y="621105"/>
            <a:ext cx="9301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CA368F-36A3-FAC2-755F-21B2747C4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081"/>
          <a:stretch/>
        </p:blipFill>
        <p:spPr>
          <a:xfrm>
            <a:off x="7203975" y="3888595"/>
            <a:ext cx="1805858" cy="1696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7C720C-81FC-F952-96F6-06B815FB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3626" y="3954139"/>
            <a:ext cx="1651293" cy="1696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C6A7D4-BBB6-5167-DDBB-8A648E1000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256" y="1407836"/>
            <a:ext cx="4067663" cy="22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FCF7369-DD6C-7926-478F-1EFBC9567622}"/>
              </a:ext>
            </a:extLst>
          </p:cNvPr>
          <p:cNvSpPr/>
          <p:nvPr/>
        </p:nvSpPr>
        <p:spPr>
          <a:xfrm>
            <a:off x="8946883" y="4623261"/>
            <a:ext cx="679694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401AA-8FCB-CDE0-6407-F36C4BC9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85" y="627717"/>
            <a:ext cx="7784365" cy="488819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C071F-1887-C20C-A539-2F56FE23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12" y="1553571"/>
            <a:ext cx="5897213" cy="45353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беременность</a:t>
            </a:r>
            <a:endParaRPr lang="ru-RU" sz="1800" b="1" i="0" dirty="0">
              <a:solidFill>
                <a:srgbClr val="002060"/>
              </a:solidFill>
              <a:effectLst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600" b="1" i="0" dirty="0">
                <a:solidFill>
                  <a:srgbClr val="002060"/>
                </a:solidFill>
                <a:effectLst/>
              </a:rPr>
              <a:t>На ухудшение состояния здоровья ротовой полости у женщин во время беременность оказывают ряд факторов: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лохая гигиена, неправильный уход за зубами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и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зменение рациона питания, пищевых привычек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т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оксикоз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(повышенная кислотность негативно влияет на эмаль)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с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нижение иммунитета </a:t>
            </a:r>
          </a:p>
          <a:p>
            <a:pPr>
              <a:lnSpc>
                <a:spcPct val="100000"/>
              </a:lnSpc>
            </a:pPr>
            <a:r>
              <a:rPr lang="ru-RU" sz="1600" b="1" i="0" dirty="0">
                <a:solidFill>
                  <a:srgbClr val="002060"/>
                </a:solidFill>
                <a:effectLst/>
              </a:rPr>
              <a:t>изменение гормонального </a:t>
            </a:r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фона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(возрастают уровни гормонов эстрогена и прогестерона, усиливающие приток крови к слизистым, в том числе в полости рта)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</a:rPr>
              <a:t>воспаление и кровоточивость десен 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(гингивит)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700" b="1" i="0" dirty="0">
              <a:solidFill>
                <a:srgbClr val="002060"/>
              </a:solidFill>
              <a:effectLst/>
            </a:endParaRPr>
          </a:p>
          <a:p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7E32D-96EC-58E3-E176-4D9E7C78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9402" y="1405777"/>
            <a:ext cx="2561263" cy="220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  <p:pic>
        <p:nvPicPr>
          <p:cNvPr id="2050" name="Picture 2" descr="Кариес при беременности - влияние на плод, можно ли лечи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73" y="3897891"/>
            <a:ext cx="3808034" cy="25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58DC6-9E74-3137-5529-DD4FCBAC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288" y="396621"/>
            <a:ext cx="7633225" cy="481262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67786-3FF6-FAF0-BC39-57BD2621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27" y="1304907"/>
            <a:ext cx="6318301" cy="489940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1600" b="1" i="0" dirty="0">
                <a:solidFill>
                  <a:srgbClr val="C00000"/>
                </a:solidFill>
                <a:effectLst/>
              </a:rPr>
              <a:t>Особенности ухода за зубами во время беременности</a:t>
            </a:r>
            <a:endParaRPr lang="ru-RU" sz="1600" b="1" i="0" dirty="0">
              <a:solidFill>
                <a:srgbClr val="002060"/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сократить количество потребляемых углеводов и сладостей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(могут спровоцировать кариес)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сключить из рациона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г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азированные напитки, соки тетрапак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(избыток кислот и сахаров),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заменив их питьевой водой, нежирным молоком,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свежими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фруктами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огласовывать применение БАДов и витаминов с акушером - гинекологом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е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жедневно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чистить зубы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утром и вечером мягкой щеткой с зубной пастой, содержащей фтор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используйте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дополнительно зубную нить) 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использовать для полоскания рта составы с шалфеем, ромашкой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(обладают противовоспалительным действием)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полоскать рот содовым раствором после рвоты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(нейтрализует действие кислоты, сохраняя эмаль)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посещать стоматолога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(даже при отсутствии жалоб)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60880-CB30-6B77-168D-D80DF523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569" y="1551055"/>
            <a:ext cx="3272192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AD4B61-4A2E-4568-EBF5-C21F54028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093" y="3982515"/>
            <a:ext cx="3083780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" y="104745"/>
            <a:ext cx="2928554" cy="7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45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8491_TF44781794_Win32" id="{413B8175-5016-44DB-B01C-6B7457E2296B}" vid="{60D2EA32-761A-4738-83F1-00C5B5FBD7D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исследования</Template>
  <TotalTime>4439</TotalTime>
  <Words>2429</Words>
  <Application>Microsoft Office PowerPoint</Application>
  <PresentationFormat>Широкоэкранный</PresentationFormat>
  <Paragraphs>293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Circle</vt:lpstr>
      <vt:lpstr>Futura PT Medium</vt:lpstr>
      <vt:lpstr>Posterama</vt:lpstr>
      <vt:lpstr>Segoe UI Semibold</vt:lpstr>
      <vt:lpstr>Symbol</vt:lpstr>
      <vt:lpstr>Times New Roman</vt:lpstr>
      <vt:lpstr>Wingdings</vt:lpstr>
      <vt:lpstr>Тема Office</vt:lpstr>
      <vt:lpstr>Презентация PowerPoint</vt:lpstr>
      <vt:lpstr>  Здоровье полости рта -  здоровый организм </vt:lpstr>
      <vt:lpstr>  Здоровье полости рта -  здоровый организм </vt:lpstr>
      <vt:lpstr>  Здоровье полости рта -  здоровый организм </vt:lpstr>
      <vt:lpstr>Здоровье полости рта - здоровый организм</vt:lpstr>
      <vt:lpstr>Здоровье полости рта -  здоровый организм</vt:lpstr>
      <vt:lpstr> </vt:lpstr>
      <vt:lpstr>Здоровье полости рта - здоровый организм</vt:lpstr>
      <vt:lpstr>Здоровье полости рта - здоровый организм</vt:lpstr>
      <vt:lpstr>Что вредит здоровью полости рта</vt:lpstr>
      <vt:lpstr>Что вредит здоровью полости рта</vt:lpstr>
      <vt:lpstr>Вещества, необходимые для здоровья зубов</vt:lpstr>
      <vt:lpstr>Вещества, необходимые для здоровья зубов</vt:lpstr>
      <vt:lpstr> Вещества, необходимые для здоровья зубов </vt:lpstr>
      <vt:lpstr> Правила,позволяющие сохранить здоровье  </vt:lpstr>
      <vt:lpstr>Выбор зубной пасты</vt:lpstr>
      <vt:lpstr>Выбор зубной пасты</vt:lpstr>
      <vt:lpstr> Классификация зубных паст по действию </vt:lpstr>
      <vt:lpstr>Выбор зубной пасты</vt:lpstr>
      <vt:lpstr>Выбор зубной пасты</vt:lpstr>
      <vt:lpstr>Презентация PowerPoint</vt:lpstr>
      <vt:lpstr>Как правильно выбрать зубную щетку</vt:lpstr>
      <vt:lpstr>Как правильно выбрать зубную щетку</vt:lpstr>
      <vt:lpstr>Как правильно чистить зубы</vt:lpstr>
      <vt:lpstr> Правила хранения зубной щетки и уход за ней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полости рта</dc:title>
  <dc:creator>Eva</dc:creator>
  <cp:lastModifiedBy>ОЦМП12</cp:lastModifiedBy>
  <cp:revision>195</cp:revision>
  <dcterms:created xsi:type="dcterms:W3CDTF">2023-01-16T06:01:31Z</dcterms:created>
  <dcterms:modified xsi:type="dcterms:W3CDTF">2024-01-31T08:31:16Z</dcterms:modified>
</cp:coreProperties>
</file>