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96" r:id="rId2"/>
    <p:sldId id="563" r:id="rId3"/>
    <p:sldId id="570" r:id="rId4"/>
    <p:sldId id="565" r:id="rId5"/>
    <p:sldId id="574" r:id="rId6"/>
    <p:sldId id="575" r:id="rId7"/>
    <p:sldId id="571" r:id="rId8"/>
    <p:sldId id="576" r:id="rId9"/>
    <p:sldId id="577" r:id="rId10"/>
    <p:sldId id="578" r:id="rId11"/>
    <p:sldId id="584" r:id="rId12"/>
    <p:sldId id="580" r:id="rId13"/>
    <p:sldId id="585" r:id="rId14"/>
    <p:sldId id="586" r:id="rId15"/>
    <p:sldId id="587" r:id="rId16"/>
    <p:sldId id="588" r:id="rId17"/>
    <p:sldId id="589" r:id="rId18"/>
    <p:sldId id="590" r:id="rId19"/>
    <p:sldId id="591" r:id="rId20"/>
    <p:sldId id="595" r:id="rId21"/>
    <p:sldId id="599" r:id="rId22"/>
    <p:sldId id="597" r:id="rId23"/>
    <p:sldId id="600" r:id="rId24"/>
    <p:sldId id="601" r:id="rId25"/>
    <p:sldId id="598"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3" autoAdjust="0"/>
  </p:normalViewPr>
  <p:slideViewPr>
    <p:cSldViewPr snapToGrid="0">
      <p:cViewPr varScale="1">
        <p:scale>
          <a:sx n="108" d="100"/>
          <a:sy n="108" d="100"/>
        </p:scale>
        <p:origin x="67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D5320-7AB4-4251-86F1-173703B41C87}" type="datetimeFigureOut">
              <a:rPr lang="ru-RU" smtClean="0"/>
              <a:pPr/>
              <a:t>23.04.2024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694FD-9B94-42BA-BF33-30672544F923}" type="slidenum">
              <a:rPr lang="ru-RU" smtClean="0"/>
              <a:pPr/>
              <a:t>‹#›</a:t>
            </a:fld>
            <a:endParaRPr lang="ru-RU"/>
          </a:p>
        </p:txBody>
      </p:sp>
    </p:spTree>
    <p:extLst>
      <p:ext uri="{BB962C8B-B14F-4D97-AF65-F5344CB8AC3E}">
        <p14:creationId xmlns:p14="http://schemas.microsoft.com/office/powerpoint/2010/main" val="377565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a:extLst>
              <a:ext uri="{FF2B5EF4-FFF2-40B4-BE49-F238E27FC236}">
                <a16:creationId xmlns:a16="http://schemas.microsoft.com/office/drawing/2014/main" id="{E0450B8C-5AAA-4743-AF22-F85E67B36B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Заметки 2">
            <a:extLst>
              <a:ext uri="{FF2B5EF4-FFF2-40B4-BE49-F238E27FC236}">
                <a16:creationId xmlns:a16="http://schemas.microsoft.com/office/drawing/2014/main" id="{96AF5C84-3B1C-4641-8F90-3D41AF972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a:p>
        </p:txBody>
      </p:sp>
      <p:sp>
        <p:nvSpPr>
          <p:cNvPr id="4100" name="Номер слайда 3">
            <a:extLst>
              <a:ext uri="{FF2B5EF4-FFF2-40B4-BE49-F238E27FC236}">
                <a16:creationId xmlns:a16="http://schemas.microsoft.com/office/drawing/2014/main" id="{A4671822-DAA7-45A4-8FA4-664C810191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1363" indent="-284163">
              <a:defRPr sz="2000">
                <a:solidFill>
                  <a:schemeClr val="tx1"/>
                </a:solidFill>
                <a:latin typeface="Arial" panose="020B0604020202020204" pitchFamily="34" charset="0"/>
                <a:cs typeface="Arial" panose="020B0604020202020204" pitchFamily="34" charset="0"/>
              </a:defRPr>
            </a:lvl2pPr>
            <a:lvl3pPr marL="1141413" indent="-227013">
              <a:defRPr sz="2000">
                <a:solidFill>
                  <a:schemeClr val="tx1"/>
                </a:solidFill>
                <a:latin typeface="Arial" panose="020B0604020202020204" pitchFamily="34" charset="0"/>
                <a:cs typeface="Arial" panose="020B0604020202020204" pitchFamily="34" charset="0"/>
              </a:defRPr>
            </a:lvl3pPr>
            <a:lvl4pPr marL="1597025" indent="-227013">
              <a:defRPr sz="2000">
                <a:solidFill>
                  <a:schemeClr val="tx1"/>
                </a:solidFill>
                <a:latin typeface="Arial" panose="020B0604020202020204" pitchFamily="34" charset="0"/>
                <a:cs typeface="Arial" panose="020B0604020202020204" pitchFamily="34" charset="0"/>
              </a:defRPr>
            </a:lvl4pPr>
            <a:lvl5pPr marL="2055813" indent="-227013">
              <a:defRPr sz="2000">
                <a:solidFill>
                  <a:schemeClr val="tx1"/>
                </a:solidFill>
                <a:latin typeface="Arial" panose="020B0604020202020204" pitchFamily="34" charset="0"/>
                <a:cs typeface="Arial" panose="020B0604020202020204" pitchFamily="34" charset="0"/>
              </a:defRPr>
            </a:lvl5pPr>
            <a:lvl6pPr marL="2513013" indent="-227013"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0213" indent="-227013"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7413" indent="-227013"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4613" indent="-227013"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DB2D6F28-0373-4D45-833C-70FA7FF4F05A}" type="slidenum">
              <a:rPr lang="ru-RU" altLang="ru-RU" sz="1200">
                <a:solidFill>
                  <a:prstClr val="black"/>
                </a:solidFill>
              </a:rPr>
              <a:pPr/>
              <a:t>1</a:t>
            </a:fld>
            <a:endParaRPr lang="ru-RU" altLang="ru-RU" sz="1200">
              <a:solidFill>
                <a:prstClr val="black"/>
              </a:solidFill>
            </a:endParaRPr>
          </a:p>
        </p:txBody>
      </p:sp>
    </p:spTree>
    <p:extLst>
      <p:ext uri="{BB962C8B-B14F-4D97-AF65-F5344CB8AC3E}">
        <p14:creationId xmlns:p14="http://schemas.microsoft.com/office/powerpoint/2010/main" val="2650964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dirty="0">
                <a:solidFill>
                  <a:schemeClr val="tx1"/>
                </a:solidFill>
                <a:effectLst/>
                <a:latin typeface="Times New Roman" panose="02020603050405020304" pitchFamily="18" charset="0"/>
                <a:cs typeface="Times New Roman" panose="02020603050405020304" pitchFamily="18" charset="0"/>
              </a:rPr>
              <a:t>В большинстве случаев заражение </a:t>
            </a:r>
            <a:r>
              <a:rPr lang="ru-RU" sz="1200" b="0" i="0" dirty="0" err="1">
                <a:solidFill>
                  <a:schemeClr val="tx1"/>
                </a:solidFill>
                <a:effectLst/>
                <a:latin typeface="Times New Roman" panose="02020603050405020304" pitchFamily="18" charset="0"/>
                <a:cs typeface="Times New Roman" panose="02020603050405020304" pitchFamily="18" charset="0"/>
              </a:rPr>
              <a:t>хламидиозом</a:t>
            </a:r>
            <a:r>
              <a:rPr lang="ru-RU" sz="1200" b="0" i="0" dirty="0">
                <a:solidFill>
                  <a:schemeClr val="tx1"/>
                </a:solidFill>
                <a:effectLst/>
                <a:latin typeface="Times New Roman" panose="02020603050405020304" pitchFamily="18" charset="0"/>
                <a:cs typeface="Times New Roman" panose="02020603050405020304" pitchFamily="18" charset="0"/>
              </a:rPr>
              <a:t> происходит при половых контактах во влагалище и прямую кишку. </a:t>
            </a:r>
          </a:p>
          <a:p>
            <a:r>
              <a:rPr lang="ru-RU" sz="1200" b="0" i="0" dirty="0">
                <a:solidFill>
                  <a:schemeClr val="tx1"/>
                </a:solidFill>
                <a:effectLst/>
                <a:latin typeface="Times New Roman" panose="02020603050405020304" pitchFamily="18" charset="0"/>
                <a:cs typeface="Times New Roman" panose="02020603050405020304" pitchFamily="18" charset="0"/>
              </a:rPr>
              <a:t>	При прохождении через родовые пути возможно инфицирование новорожденного с развитием у него </a:t>
            </a:r>
            <a:r>
              <a:rPr lang="ru-RU" sz="1200" b="0" i="0" u="sng" dirty="0">
                <a:solidFill>
                  <a:srgbClr val="FF0000"/>
                </a:solidFill>
                <a:effectLst/>
                <a:latin typeface="Times New Roman" panose="02020603050405020304" pitchFamily="18" charset="0"/>
                <a:cs typeface="Times New Roman" panose="02020603050405020304" pitchFamily="18" charset="0"/>
              </a:rPr>
              <a:t>конъюнктивита и воспаления легких.</a:t>
            </a:r>
          </a:p>
          <a:p>
            <a:pPr lvl="0"/>
            <a:r>
              <a:rPr lang="ru-RU" sz="1800" dirty="0">
                <a:solidFill>
                  <a:prstClr val="black"/>
                </a:solidFill>
                <a:latin typeface="Times New Roman" panose="02020603050405020304" pitchFamily="18" charset="0"/>
                <a:cs typeface="Times New Roman" panose="02020603050405020304" pitchFamily="18" charset="0"/>
              </a:rPr>
              <a:t>Бытовое заражение </a:t>
            </a:r>
            <a:r>
              <a:rPr lang="ru-RU" sz="1800" u="sng" dirty="0">
                <a:solidFill>
                  <a:prstClr val="black"/>
                </a:solidFill>
                <a:latin typeface="Times New Roman" panose="02020603050405020304" pitchFamily="18" charset="0"/>
                <a:cs typeface="Times New Roman" panose="02020603050405020304" pitchFamily="18" charset="0"/>
              </a:rPr>
              <a:t>маловероятно.</a:t>
            </a:r>
            <a:r>
              <a:rPr lang="ru-RU" sz="1800" dirty="0">
                <a:solidFill>
                  <a:prstClr val="black"/>
                </a:solidFill>
                <a:latin typeface="Times New Roman" panose="02020603050405020304" pitchFamily="18" charset="0"/>
                <a:cs typeface="Times New Roman" panose="02020603050405020304" pitchFamily="18" charset="0"/>
              </a:rPr>
              <a:t> </a:t>
            </a:r>
          </a:p>
          <a:p>
            <a:pPr marL="457200" lvl="0" indent="-457200">
              <a:buFont typeface="+mj-lt"/>
              <a:buAutoNum type="arabicPeriod"/>
            </a:pPr>
            <a:r>
              <a:rPr lang="ru-RU" dirty="0" err="1">
                <a:solidFill>
                  <a:prstClr val="black"/>
                </a:solidFill>
                <a:latin typeface="Arial" panose="020B0604020202020204" pitchFamily="34" charset="0"/>
              </a:rPr>
              <a:t>хламидия</a:t>
            </a:r>
            <a:r>
              <a:rPr lang="ru-RU" dirty="0">
                <a:solidFill>
                  <a:prstClr val="black"/>
                </a:solidFill>
                <a:latin typeface="Arial" panose="020B0604020202020204" pitchFamily="34" charset="0"/>
              </a:rPr>
              <a:t> быстро погибает вне организма человека;</a:t>
            </a:r>
          </a:p>
          <a:p>
            <a:pPr marL="457200" lvl="0" indent="-457200">
              <a:buFont typeface="+mj-lt"/>
              <a:buAutoNum type="arabicPeriod"/>
            </a:pPr>
            <a:r>
              <a:rPr lang="ru-RU" dirty="0">
                <a:solidFill>
                  <a:prstClr val="black"/>
                </a:solidFill>
                <a:latin typeface="Arial" panose="020B0604020202020204" pitchFamily="34" charset="0"/>
              </a:rPr>
              <a:t> для заражения необходимо, чтобы в организм попало достаточное количество </a:t>
            </a:r>
            <a:r>
              <a:rPr lang="ru-RU" dirty="0" err="1">
                <a:solidFill>
                  <a:prstClr val="black"/>
                </a:solidFill>
                <a:latin typeface="Arial" panose="020B0604020202020204" pitchFamily="34" charset="0"/>
              </a:rPr>
              <a:t>хламидий</a:t>
            </a:r>
            <a:r>
              <a:rPr lang="ru-RU" dirty="0">
                <a:solidFill>
                  <a:prstClr val="black"/>
                </a:solidFill>
                <a:latin typeface="Arial" panose="020B0604020202020204" pitchFamily="34" charset="0"/>
              </a:rPr>
              <a:t>; </a:t>
            </a:r>
          </a:p>
          <a:p>
            <a:pPr marL="457200" lvl="0" indent="-457200">
              <a:buFont typeface="+mj-lt"/>
              <a:buAutoNum type="arabicPeriod"/>
            </a:pPr>
            <a:r>
              <a:rPr lang="ru-RU" dirty="0">
                <a:solidFill>
                  <a:prstClr val="black"/>
                </a:solidFill>
                <a:latin typeface="Arial" panose="020B0604020202020204" pitchFamily="34" charset="0"/>
              </a:rPr>
              <a:t>бытовой способ заражения не может обеспечить попадания нужного количества </a:t>
            </a:r>
            <a:r>
              <a:rPr lang="ru-RU" dirty="0" err="1">
                <a:solidFill>
                  <a:prstClr val="black"/>
                </a:solidFill>
                <a:latin typeface="Arial" panose="020B0604020202020204" pitchFamily="34" charset="0"/>
              </a:rPr>
              <a:t>хламидий</a:t>
            </a:r>
            <a:r>
              <a:rPr lang="ru-RU" dirty="0">
                <a:solidFill>
                  <a:prstClr val="black"/>
                </a:solidFill>
                <a:latin typeface="Arial" panose="020B0604020202020204" pitchFamily="34" charset="0"/>
              </a:rPr>
              <a:t>. </a:t>
            </a:r>
            <a:endParaRPr lang="ru-RU">
              <a:solidFill>
                <a:prstClr val="black"/>
              </a:solidFill>
              <a:latin typeface="Arial" panose="020B0604020202020204" pitchFamily="34" charset="0"/>
            </a:endParaRP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14</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Твердый шанкр </a:t>
            </a:r>
            <a:r>
              <a:rPr lang="ru-RU" sz="1200" b="1" i="0" dirty="0">
                <a:solidFill>
                  <a:schemeClr val="lt1"/>
                </a:solidFill>
                <a:effectLst/>
                <a:latin typeface="Times New Roman" panose="02020603050405020304" pitchFamily="18" charset="0"/>
                <a:ea typeface="+mn-ea"/>
                <a:cs typeface="Times New Roman" panose="02020603050405020304" pitchFamily="18" charset="0"/>
              </a:rPr>
              <a:t>Появление сыпи и воспаление лимфатических узлов в области шанкра</a:t>
            </a:r>
            <a:endParaRPr lang="ru-RU" sz="12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0" dirty="0">
                <a:solidFill>
                  <a:schemeClr val="lt1"/>
                </a:solidFill>
                <a:effectLst/>
                <a:latin typeface="Times New Roman" panose="02020603050405020304" pitchFamily="18" charset="0"/>
                <a:ea typeface="+mn-ea"/>
                <a:cs typeface="Times New Roman" panose="02020603050405020304" pitchFamily="18" charset="0"/>
              </a:rPr>
              <a:t>Недомогание, головокружение, повышается температура тела</a:t>
            </a:r>
            <a:endParaRPr lang="ru-RU" sz="1200" b="1" dirty="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15</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a:solidFill>
                  <a:schemeClr val="tx1"/>
                </a:solidFill>
                <a:latin typeface="+mn-lt"/>
                <a:ea typeface="+mn-ea"/>
                <a:cs typeface="+mn-cs"/>
              </a:rPr>
              <a:t>Виды</a:t>
            </a:r>
          </a:p>
          <a:p>
            <a:r>
              <a:rPr lang="ru-RU" sz="1200" b="0" i="0" kern="1200" dirty="0">
                <a:solidFill>
                  <a:schemeClr val="tx1"/>
                </a:solidFill>
                <a:latin typeface="+mn-lt"/>
                <a:ea typeface="+mn-ea"/>
                <a:cs typeface="+mn-cs"/>
              </a:rPr>
              <a:t>Заболевание гонорея классифицируется на следующие виды:</a:t>
            </a:r>
          </a:p>
          <a:p>
            <a:r>
              <a:rPr lang="ru-RU" sz="1200" b="0" i="0" kern="1200" dirty="0">
                <a:solidFill>
                  <a:schemeClr val="tx1"/>
                </a:solidFill>
                <a:latin typeface="+mn-lt"/>
                <a:ea typeface="+mn-ea"/>
                <a:cs typeface="+mn-cs"/>
              </a:rPr>
              <a:t>Свежая форма, когда с момента заражения прошло не более 2 месяцев. </a:t>
            </a:r>
          </a:p>
          <a:p>
            <a:r>
              <a:rPr lang="ru-RU" sz="1200" b="0" i="0" kern="1200" dirty="0">
                <a:solidFill>
                  <a:schemeClr val="tx1"/>
                </a:solidFill>
                <a:latin typeface="+mn-lt"/>
                <a:ea typeface="+mn-ea"/>
                <a:cs typeface="+mn-cs"/>
              </a:rPr>
              <a:t>Хроническая форма, которая развивается при давности инфицирования более 2 месяцев.</a:t>
            </a:r>
          </a:p>
          <a:p>
            <a:r>
              <a:rPr lang="ru-RU" sz="1200" b="0" i="0" kern="1200" dirty="0">
                <a:solidFill>
                  <a:schemeClr val="tx1"/>
                </a:solidFill>
                <a:latin typeface="+mn-lt"/>
                <a:ea typeface="+mn-ea"/>
                <a:cs typeface="+mn-cs"/>
              </a:rPr>
              <a:t>Свежая форма гонореи может сопровождаться разной активностью воспалительного процесса. Поэтому заболевание принято классифицировать на острый вариант (ярко выраженные клинические проявления), </a:t>
            </a:r>
            <a:r>
              <a:rPr lang="ru-RU" sz="1200" b="0" i="0" kern="1200" dirty="0" err="1">
                <a:solidFill>
                  <a:schemeClr val="tx1"/>
                </a:solidFill>
                <a:latin typeface="+mn-lt"/>
                <a:ea typeface="+mn-ea"/>
                <a:cs typeface="+mn-cs"/>
              </a:rPr>
              <a:t>подострый</a:t>
            </a:r>
            <a:r>
              <a:rPr lang="ru-RU" sz="1200" b="0" i="0" kern="1200" dirty="0">
                <a:solidFill>
                  <a:schemeClr val="tx1"/>
                </a:solidFill>
                <a:latin typeface="+mn-lt"/>
                <a:ea typeface="+mn-ea"/>
                <a:cs typeface="+mn-cs"/>
              </a:rPr>
              <a:t> (симптоматика выражена незначительно) и торпидный (молниеносный с быстрым регрессом клинической симптоматики).</a:t>
            </a:r>
          </a:p>
          <a:p>
            <a:r>
              <a:rPr lang="ru-RU" sz="1200" b="0" i="0" kern="1200" dirty="0">
                <a:solidFill>
                  <a:schemeClr val="tx1"/>
                </a:solidFill>
                <a:latin typeface="+mn-lt"/>
                <a:ea typeface="+mn-ea"/>
                <a:cs typeface="+mn-cs"/>
              </a:rPr>
              <a:t>В отдельную категорию выделяется </a:t>
            </a:r>
            <a:r>
              <a:rPr lang="ru-RU" sz="1200" b="0" i="0" kern="1200" dirty="0" err="1">
                <a:solidFill>
                  <a:schemeClr val="tx1"/>
                </a:solidFill>
                <a:latin typeface="+mn-lt"/>
                <a:ea typeface="+mn-ea"/>
                <a:cs typeface="+mn-cs"/>
              </a:rPr>
              <a:t>гонококконосительство</a:t>
            </a:r>
            <a:r>
              <a:rPr lang="ru-RU" sz="1200" b="0" i="0" kern="1200" dirty="0">
                <a:solidFill>
                  <a:schemeClr val="tx1"/>
                </a:solidFill>
                <a:latin typeface="+mn-lt"/>
                <a:ea typeface="+mn-ea"/>
                <a:cs typeface="+mn-cs"/>
              </a:rPr>
              <a:t>. Это такая ситуация, когда бактерии присутствуют на поверхности слизистой, но при этом воспалительная реакция не развивается. Чаще всего </a:t>
            </a:r>
            <a:r>
              <a:rPr lang="ru-RU" sz="1200" b="0" i="0" kern="1200" dirty="0" err="1">
                <a:solidFill>
                  <a:schemeClr val="tx1"/>
                </a:solidFill>
                <a:latin typeface="+mn-lt"/>
                <a:ea typeface="+mn-ea"/>
                <a:cs typeface="+mn-cs"/>
              </a:rPr>
              <a:t>гонококконосителями</a:t>
            </a:r>
            <a:r>
              <a:rPr lang="ru-RU" sz="1200" b="0" i="0" kern="1200" dirty="0">
                <a:solidFill>
                  <a:schemeClr val="tx1"/>
                </a:solidFill>
                <a:latin typeface="+mn-lt"/>
                <a:ea typeface="+mn-ea"/>
                <a:cs typeface="+mn-cs"/>
              </a:rPr>
              <a:t> являются мужчины, с легкостью заражающие женщин-партнерш.</a:t>
            </a: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16</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a:solidFill>
                  <a:schemeClr val="tx1"/>
                </a:solidFill>
                <a:latin typeface="+mn-lt"/>
                <a:ea typeface="+mn-ea"/>
                <a:cs typeface="+mn-cs"/>
              </a:rPr>
              <a:t>Виды</a:t>
            </a:r>
          </a:p>
          <a:p>
            <a:r>
              <a:rPr lang="ru-RU" sz="1200" b="0" i="0" kern="1200" dirty="0">
                <a:solidFill>
                  <a:schemeClr val="tx1"/>
                </a:solidFill>
                <a:latin typeface="+mn-lt"/>
                <a:ea typeface="+mn-ea"/>
                <a:cs typeface="+mn-cs"/>
              </a:rPr>
              <a:t>Заболевание гонорея классифицируется на следующие виды:</a:t>
            </a:r>
          </a:p>
          <a:p>
            <a:r>
              <a:rPr lang="ru-RU" sz="1200" b="0" i="0" kern="1200" dirty="0">
                <a:solidFill>
                  <a:schemeClr val="tx1"/>
                </a:solidFill>
                <a:latin typeface="+mn-lt"/>
                <a:ea typeface="+mn-ea"/>
                <a:cs typeface="+mn-cs"/>
              </a:rPr>
              <a:t>Свежая форма, когда с момента заражения прошло не более 2 месяцев. </a:t>
            </a:r>
          </a:p>
          <a:p>
            <a:r>
              <a:rPr lang="ru-RU" sz="1200" b="0" i="0" kern="1200" dirty="0">
                <a:solidFill>
                  <a:schemeClr val="tx1"/>
                </a:solidFill>
                <a:latin typeface="+mn-lt"/>
                <a:ea typeface="+mn-ea"/>
                <a:cs typeface="+mn-cs"/>
              </a:rPr>
              <a:t>Хроническая форма, которая развивается при давности инфицирования более 2 месяцев.</a:t>
            </a:r>
          </a:p>
          <a:p>
            <a:r>
              <a:rPr lang="ru-RU" sz="1200" b="0" i="0" kern="1200" dirty="0">
                <a:solidFill>
                  <a:schemeClr val="tx1"/>
                </a:solidFill>
                <a:latin typeface="+mn-lt"/>
                <a:ea typeface="+mn-ea"/>
                <a:cs typeface="+mn-cs"/>
              </a:rPr>
              <a:t>Свежая форма гонореи может сопровождаться разной активностью воспалительного процесса. Поэтому заболевание принято классифицировать на острый вариант (ярко выраженные клинические проявления), </a:t>
            </a:r>
            <a:r>
              <a:rPr lang="ru-RU" sz="1200" b="0" i="0" kern="1200" dirty="0" err="1">
                <a:solidFill>
                  <a:schemeClr val="tx1"/>
                </a:solidFill>
                <a:latin typeface="+mn-lt"/>
                <a:ea typeface="+mn-ea"/>
                <a:cs typeface="+mn-cs"/>
              </a:rPr>
              <a:t>подострый</a:t>
            </a:r>
            <a:r>
              <a:rPr lang="ru-RU" sz="1200" b="0" i="0" kern="1200" dirty="0">
                <a:solidFill>
                  <a:schemeClr val="tx1"/>
                </a:solidFill>
                <a:latin typeface="+mn-lt"/>
                <a:ea typeface="+mn-ea"/>
                <a:cs typeface="+mn-cs"/>
              </a:rPr>
              <a:t> (симптоматика выражена незначительно) и торпидный (молниеносный с быстрым регрессом клинической симптоматики).</a:t>
            </a:r>
          </a:p>
          <a:p>
            <a:r>
              <a:rPr lang="ru-RU" sz="1200" b="0" i="0" kern="1200" dirty="0">
                <a:solidFill>
                  <a:schemeClr val="tx1"/>
                </a:solidFill>
                <a:latin typeface="+mn-lt"/>
                <a:ea typeface="+mn-ea"/>
                <a:cs typeface="+mn-cs"/>
              </a:rPr>
              <a:t>В отдельную категорию выделяется </a:t>
            </a:r>
            <a:r>
              <a:rPr lang="ru-RU" sz="1200" b="0" i="0" kern="1200" dirty="0" err="1">
                <a:solidFill>
                  <a:schemeClr val="tx1"/>
                </a:solidFill>
                <a:latin typeface="+mn-lt"/>
                <a:ea typeface="+mn-ea"/>
                <a:cs typeface="+mn-cs"/>
              </a:rPr>
              <a:t>гонококконосительство</a:t>
            </a:r>
            <a:r>
              <a:rPr lang="ru-RU" sz="1200" b="0" i="0" kern="1200" dirty="0">
                <a:solidFill>
                  <a:schemeClr val="tx1"/>
                </a:solidFill>
                <a:latin typeface="+mn-lt"/>
                <a:ea typeface="+mn-ea"/>
                <a:cs typeface="+mn-cs"/>
              </a:rPr>
              <a:t>. Это такая ситуация, когда бактерии присутствуют на поверхности слизистой, но при этом воспалительная реакция не развивается. Чаще всего </a:t>
            </a:r>
            <a:r>
              <a:rPr lang="ru-RU" sz="1200" b="0" i="0" kern="1200" dirty="0" err="1">
                <a:solidFill>
                  <a:schemeClr val="tx1"/>
                </a:solidFill>
                <a:latin typeface="+mn-lt"/>
                <a:ea typeface="+mn-ea"/>
                <a:cs typeface="+mn-cs"/>
              </a:rPr>
              <a:t>гонококконосителями</a:t>
            </a:r>
            <a:r>
              <a:rPr lang="ru-RU" sz="1200" b="0" i="0" kern="1200" dirty="0">
                <a:solidFill>
                  <a:schemeClr val="tx1"/>
                </a:solidFill>
                <a:latin typeface="+mn-lt"/>
                <a:ea typeface="+mn-ea"/>
                <a:cs typeface="+mn-cs"/>
              </a:rPr>
              <a:t> являются мужчины, с легкостью заражающие женщин-партнерш.</a:t>
            </a: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17</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a:solidFill>
                  <a:schemeClr val="tx1"/>
                </a:solidFill>
                <a:latin typeface="+mn-lt"/>
                <a:ea typeface="+mn-ea"/>
                <a:cs typeface="+mn-cs"/>
              </a:rPr>
              <a:t>Виды</a:t>
            </a:r>
          </a:p>
          <a:p>
            <a:r>
              <a:rPr lang="ru-RU" sz="1200" b="0" i="0" kern="1200" dirty="0">
                <a:solidFill>
                  <a:schemeClr val="tx1"/>
                </a:solidFill>
                <a:latin typeface="+mn-lt"/>
                <a:ea typeface="+mn-ea"/>
                <a:cs typeface="+mn-cs"/>
              </a:rPr>
              <a:t>Заболевание гонорея классифицируется на следующие виды:</a:t>
            </a:r>
          </a:p>
          <a:p>
            <a:r>
              <a:rPr lang="ru-RU" sz="1200" b="0" i="0" kern="1200" dirty="0">
                <a:solidFill>
                  <a:schemeClr val="tx1"/>
                </a:solidFill>
                <a:latin typeface="+mn-lt"/>
                <a:ea typeface="+mn-ea"/>
                <a:cs typeface="+mn-cs"/>
              </a:rPr>
              <a:t>Свежая форма, когда с момента заражения прошло не более 2 месяцев. </a:t>
            </a:r>
          </a:p>
          <a:p>
            <a:r>
              <a:rPr lang="ru-RU" sz="1200" b="0" i="0" kern="1200" dirty="0">
                <a:solidFill>
                  <a:schemeClr val="tx1"/>
                </a:solidFill>
                <a:latin typeface="+mn-lt"/>
                <a:ea typeface="+mn-ea"/>
                <a:cs typeface="+mn-cs"/>
              </a:rPr>
              <a:t>Хроническая форма, которая развивается при давности инфицирования более 2 месяцев.</a:t>
            </a:r>
          </a:p>
          <a:p>
            <a:r>
              <a:rPr lang="ru-RU" sz="1200" b="0" i="0" kern="1200" dirty="0">
                <a:solidFill>
                  <a:schemeClr val="tx1"/>
                </a:solidFill>
                <a:latin typeface="+mn-lt"/>
                <a:ea typeface="+mn-ea"/>
                <a:cs typeface="+mn-cs"/>
              </a:rPr>
              <a:t>Свежая форма гонореи может сопровождаться разной активностью воспалительного процесса. Поэтому заболевание принято классифицировать на острый вариант (ярко выраженные клинические проявления), </a:t>
            </a:r>
            <a:r>
              <a:rPr lang="ru-RU" sz="1200" b="0" i="0" kern="1200" dirty="0" err="1">
                <a:solidFill>
                  <a:schemeClr val="tx1"/>
                </a:solidFill>
                <a:latin typeface="+mn-lt"/>
                <a:ea typeface="+mn-ea"/>
                <a:cs typeface="+mn-cs"/>
              </a:rPr>
              <a:t>подострый</a:t>
            </a:r>
            <a:r>
              <a:rPr lang="ru-RU" sz="1200" b="0" i="0" kern="1200" dirty="0">
                <a:solidFill>
                  <a:schemeClr val="tx1"/>
                </a:solidFill>
                <a:latin typeface="+mn-lt"/>
                <a:ea typeface="+mn-ea"/>
                <a:cs typeface="+mn-cs"/>
              </a:rPr>
              <a:t> (симптоматика выражена незначительно) и торпидный (молниеносный с быстрым регрессом клинической симптоматики).</a:t>
            </a:r>
          </a:p>
          <a:p>
            <a:r>
              <a:rPr lang="ru-RU" sz="1200" b="0" i="0" kern="1200" dirty="0">
                <a:solidFill>
                  <a:schemeClr val="tx1"/>
                </a:solidFill>
                <a:latin typeface="+mn-lt"/>
                <a:ea typeface="+mn-ea"/>
                <a:cs typeface="+mn-cs"/>
              </a:rPr>
              <a:t>В отдельную категорию выделяется </a:t>
            </a:r>
            <a:r>
              <a:rPr lang="ru-RU" sz="1200" b="0" i="0" kern="1200" dirty="0" err="1">
                <a:solidFill>
                  <a:schemeClr val="tx1"/>
                </a:solidFill>
                <a:latin typeface="+mn-lt"/>
                <a:ea typeface="+mn-ea"/>
                <a:cs typeface="+mn-cs"/>
              </a:rPr>
              <a:t>гонококконосительство</a:t>
            </a:r>
            <a:r>
              <a:rPr lang="ru-RU" sz="1200" b="0" i="0" kern="1200" dirty="0">
                <a:solidFill>
                  <a:schemeClr val="tx1"/>
                </a:solidFill>
                <a:latin typeface="+mn-lt"/>
                <a:ea typeface="+mn-ea"/>
                <a:cs typeface="+mn-cs"/>
              </a:rPr>
              <a:t>. Это такая ситуация, когда бактерии присутствуют на поверхности слизистой, но при этом воспалительная реакция не развивается. Чаще всего </a:t>
            </a:r>
            <a:r>
              <a:rPr lang="ru-RU" sz="1200" b="0" i="0" kern="1200" dirty="0" err="1">
                <a:solidFill>
                  <a:schemeClr val="tx1"/>
                </a:solidFill>
                <a:latin typeface="+mn-lt"/>
                <a:ea typeface="+mn-ea"/>
                <a:cs typeface="+mn-cs"/>
              </a:rPr>
              <a:t>гонококконосителями</a:t>
            </a:r>
            <a:r>
              <a:rPr lang="ru-RU" sz="1200" b="0" i="0" kern="1200" dirty="0">
                <a:solidFill>
                  <a:schemeClr val="tx1"/>
                </a:solidFill>
                <a:latin typeface="+mn-lt"/>
                <a:ea typeface="+mn-ea"/>
                <a:cs typeface="+mn-cs"/>
              </a:rPr>
              <a:t> являются мужчины, с легкостью заражающие женщин-партнерш.</a:t>
            </a: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18</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a:solidFill>
                  <a:schemeClr val="tx1"/>
                </a:solidFill>
                <a:latin typeface="+mn-lt"/>
                <a:ea typeface="+mn-ea"/>
                <a:cs typeface="+mn-cs"/>
              </a:rPr>
              <a:t>Виды</a:t>
            </a:r>
          </a:p>
          <a:p>
            <a:r>
              <a:rPr lang="ru-RU" sz="1200" b="0" i="0" kern="1200" dirty="0">
                <a:solidFill>
                  <a:schemeClr val="tx1"/>
                </a:solidFill>
                <a:latin typeface="+mn-lt"/>
                <a:ea typeface="+mn-ea"/>
                <a:cs typeface="+mn-cs"/>
              </a:rPr>
              <a:t>Заболевание гонорея классифицируется на следующие виды:</a:t>
            </a:r>
          </a:p>
          <a:p>
            <a:r>
              <a:rPr lang="ru-RU" sz="1200" b="0" i="0" kern="1200" dirty="0">
                <a:solidFill>
                  <a:schemeClr val="tx1"/>
                </a:solidFill>
                <a:latin typeface="+mn-lt"/>
                <a:ea typeface="+mn-ea"/>
                <a:cs typeface="+mn-cs"/>
              </a:rPr>
              <a:t>Свежая форма, когда с момента заражения прошло не более 2 месяцев. </a:t>
            </a:r>
          </a:p>
          <a:p>
            <a:r>
              <a:rPr lang="ru-RU" sz="1200" b="0" i="0" kern="1200" dirty="0">
                <a:solidFill>
                  <a:schemeClr val="tx1"/>
                </a:solidFill>
                <a:latin typeface="+mn-lt"/>
                <a:ea typeface="+mn-ea"/>
                <a:cs typeface="+mn-cs"/>
              </a:rPr>
              <a:t>Хроническая форма, которая развивается при давности инфицирования более 2 месяцев.</a:t>
            </a:r>
          </a:p>
          <a:p>
            <a:r>
              <a:rPr lang="ru-RU" sz="1200" b="0" i="0" kern="1200" dirty="0">
                <a:solidFill>
                  <a:schemeClr val="tx1"/>
                </a:solidFill>
                <a:latin typeface="+mn-lt"/>
                <a:ea typeface="+mn-ea"/>
                <a:cs typeface="+mn-cs"/>
              </a:rPr>
              <a:t>Свежая форма гонореи может сопровождаться разной активностью воспалительного процесса. Поэтому заболевание принято классифицировать на острый вариант (ярко выраженные клинические проявления), </a:t>
            </a:r>
            <a:r>
              <a:rPr lang="ru-RU" sz="1200" b="0" i="0" kern="1200" dirty="0" err="1">
                <a:solidFill>
                  <a:schemeClr val="tx1"/>
                </a:solidFill>
                <a:latin typeface="+mn-lt"/>
                <a:ea typeface="+mn-ea"/>
                <a:cs typeface="+mn-cs"/>
              </a:rPr>
              <a:t>подострый</a:t>
            </a:r>
            <a:r>
              <a:rPr lang="ru-RU" sz="1200" b="0" i="0" kern="1200" dirty="0">
                <a:solidFill>
                  <a:schemeClr val="tx1"/>
                </a:solidFill>
                <a:latin typeface="+mn-lt"/>
                <a:ea typeface="+mn-ea"/>
                <a:cs typeface="+mn-cs"/>
              </a:rPr>
              <a:t> (симптоматика выражена незначительно) и торпидный (молниеносный с быстрым регрессом клинической симптоматики).</a:t>
            </a:r>
          </a:p>
          <a:p>
            <a:r>
              <a:rPr lang="ru-RU" sz="1200" b="0" i="0" kern="1200" dirty="0">
                <a:solidFill>
                  <a:schemeClr val="tx1"/>
                </a:solidFill>
                <a:latin typeface="+mn-lt"/>
                <a:ea typeface="+mn-ea"/>
                <a:cs typeface="+mn-cs"/>
              </a:rPr>
              <a:t>В отдельную категорию выделяется </a:t>
            </a:r>
            <a:r>
              <a:rPr lang="ru-RU" sz="1200" b="0" i="0" kern="1200" dirty="0" err="1">
                <a:solidFill>
                  <a:schemeClr val="tx1"/>
                </a:solidFill>
                <a:latin typeface="+mn-lt"/>
                <a:ea typeface="+mn-ea"/>
                <a:cs typeface="+mn-cs"/>
              </a:rPr>
              <a:t>гонококконосительство</a:t>
            </a:r>
            <a:r>
              <a:rPr lang="ru-RU" sz="1200" b="0" i="0" kern="1200" dirty="0">
                <a:solidFill>
                  <a:schemeClr val="tx1"/>
                </a:solidFill>
                <a:latin typeface="+mn-lt"/>
                <a:ea typeface="+mn-ea"/>
                <a:cs typeface="+mn-cs"/>
              </a:rPr>
              <a:t>. Это такая ситуация, когда бактерии присутствуют на поверхности слизистой, но при этом воспалительная реакция не развивается. Чаще всего </a:t>
            </a:r>
            <a:r>
              <a:rPr lang="ru-RU" sz="1200" b="0" i="0" kern="1200" dirty="0" err="1">
                <a:solidFill>
                  <a:schemeClr val="tx1"/>
                </a:solidFill>
                <a:latin typeface="+mn-lt"/>
                <a:ea typeface="+mn-ea"/>
                <a:cs typeface="+mn-cs"/>
              </a:rPr>
              <a:t>гонококконосителями</a:t>
            </a:r>
            <a:r>
              <a:rPr lang="ru-RU" sz="1200" b="0" i="0" kern="1200" dirty="0">
                <a:solidFill>
                  <a:schemeClr val="tx1"/>
                </a:solidFill>
                <a:latin typeface="+mn-lt"/>
                <a:ea typeface="+mn-ea"/>
                <a:cs typeface="+mn-cs"/>
              </a:rPr>
              <a:t> являются мужчины, с легкостью заражающие женщин-партнерш.</a:t>
            </a: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19</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a:solidFill>
                  <a:schemeClr val="tx1"/>
                </a:solidFill>
                <a:latin typeface="+mn-lt"/>
                <a:ea typeface="+mn-ea"/>
                <a:cs typeface="+mn-cs"/>
              </a:rPr>
              <a:t>Виды</a:t>
            </a:r>
          </a:p>
          <a:p>
            <a:r>
              <a:rPr lang="ru-RU" sz="1200" b="0" i="0" kern="1200" dirty="0">
                <a:solidFill>
                  <a:schemeClr val="tx1"/>
                </a:solidFill>
                <a:latin typeface="+mn-lt"/>
                <a:ea typeface="+mn-ea"/>
                <a:cs typeface="+mn-cs"/>
              </a:rPr>
              <a:t>Заболевание гонорея классифицируется на следующие виды:</a:t>
            </a:r>
          </a:p>
          <a:p>
            <a:r>
              <a:rPr lang="ru-RU" sz="1200" b="0" i="0" kern="1200" dirty="0">
                <a:solidFill>
                  <a:schemeClr val="tx1"/>
                </a:solidFill>
                <a:latin typeface="+mn-lt"/>
                <a:ea typeface="+mn-ea"/>
                <a:cs typeface="+mn-cs"/>
              </a:rPr>
              <a:t>Свежая форма, когда с момента заражения прошло не более 2 месяцев. </a:t>
            </a:r>
          </a:p>
          <a:p>
            <a:r>
              <a:rPr lang="ru-RU" sz="1200" b="0" i="0" kern="1200" dirty="0">
                <a:solidFill>
                  <a:schemeClr val="tx1"/>
                </a:solidFill>
                <a:latin typeface="+mn-lt"/>
                <a:ea typeface="+mn-ea"/>
                <a:cs typeface="+mn-cs"/>
              </a:rPr>
              <a:t>Хроническая форма, которая развивается при давности инфицирования более 2 месяцев.</a:t>
            </a:r>
          </a:p>
          <a:p>
            <a:r>
              <a:rPr lang="ru-RU" sz="1200" b="0" i="0" kern="1200" dirty="0">
                <a:solidFill>
                  <a:schemeClr val="tx1"/>
                </a:solidFill>
                <a:latin typeface="+mn-lt"/>
                <a:ea typeface="+mn-ea"/>
                <a:cs typeface="+mn-cs"/>
              </a:rPr>
              <a:t>Свежая форма гонореи может сопровождаться разной активностью воспалительного процесса. Поэтому заболевание принято классифицировать на острый вариант (ярко выраженные клинические проявления), </a:t>
            </a:r>
            <a:r>
              <a:rPr lang="ru-RU" sz="1200" b="0" i="0" kern="1200" dirty="0" err="1">
                <a:solidFill>
                  <a:schemeClr val="tx1"/>
                </a:solidFill>
                <a:latin typeface="+mn-lt"/>
                <a:ea typeface="+mn-ea"/>
                <a:cs typeface="+mn-cs"/>
              </a:rPr>
              <a:t>подострый</a:t>
            </a:r>
            <a:r>
              <a:rPr lang="ru-RU" sz="1200" b="0" i="0" kern="1200" dirty="0">
                <a:solidFill>
                  <a:schemeClr val="tx1"/>
                </a:solidFill>
                <a:latin typeface="+mn-lt"/>
                <a:ea typeface="+mn-ea"/>
                <a:cs typeface="+mn-cs"/>
              </a:rPr>
              <a:t> (симптоматика выражена незначительно) и торпидный (молниеносный с быстрым регрессом клинической симптоматики).</a:t>
            </a:r>
          </a:p>
          <a:p>
            <a:r>
              <a:rPr lang="ru-RU" sz="1200" b="0" i="0" kern="1200" dirty="0">
                <a:solidFill>
                  <a:schemeClr val="tx1"/>
                </a:solidFill>
                <a:latin typeface="+mn-lt"/>
                <a:ea typeface="+mn-ea"/>
                <a:cs typeface="+mn-cs"/>
              </a:rPr>
              <a:t>В отдельную категорию выделяется </a:t>
            </a:r>
            <a:r>
              <a:rPr lang="ru-RU" sz="1200" b="0" i="0" kern="1200" dirty="0" err="1">
                <a:solidFill>
                  <a:schemeClr val="tx1"/>
                </a:solidFill>
                <a:latin typeface="+mn-lt"/>
                <a:ea typeface="+mn-ea"/>
                <a:cs typeface="+mn-cs"/>
              </a:rPr>
              <a:t>гонококконосительство</a:t>
            </a:r>
            <a:r>
              <a:rPr lang="ru-RU" sz="1200" b="0" i="0" kern="1200" dirty="0">
                <a:solidFill>
                  <a:schemeClr val="tx1"/>
                </a:solidFill>
                <a:latin typeface="+mn-lt"/>
                <a:ea typeface="+mn-ea"/>
                <a:cs typeface="+mn-cs"/>
              </a:rPr>
              <a:t>. Это такая ситуация, когда бактерии присутствуют на поверхности слизистой, но при этом воспалительная реакция не развивается. Чаще всего </a:t>
            </a:r>
            <a:r>
              <a:rPr lang="ru-RU" sz="1200" b="0" i="0" kern="1200" dirty="0" err="1">
                <a:solidFill>
                  <a:schemeClr val="tx1"/>
                </a:solidFill>
                <a:latin typeface="+mn-lt"/>
                <a:ea typeface="+mn-ea"/>
                <a:cs typeface="+mn-cs"/>
              </a:rPr>
              <a:t>гонококконосителями</a:t>
            </a:r>
            <a:r>
              <a:rPr lang="ru-RU" sz="1200" b="0" i="0" kern="1200" dirty="0">
                <a:solidFill>
                  <a:schemeClr val="tx1"/>
                </a:solidFill>
                <a:latin typeface="+mn-lt"/>
                <a:ea typeface="+mn-ea"/>
                <a:cs typeface="+mn-cs"/>
              </a:rPr>
              <a:t> являются мужчины, с легкостью заражающие женщин-партнерш.</a:t>
            </a: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20</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a:solidFill>
                  <a:schemeClr val="tx1"/>
                </a:solidFill>
                <a:latin typeface="+mn-lt"/>
                <a:ea typeface="+mn-ea"/>
                <a:cs typeface="+mn-cs"/>
              </a:rPr>
              <a:t>Виды</a:t>
            </a:r>
          </a:p>
          <a:p>
            <a:r>
              <a:rPr lang="ru-RU" sz="1200" b="0" i="0" kern="1200" dirty="0">
                <a:solidFill>
                  <a:schemeClr val="tx1"/>
                </a:solidFill>
                <a:latin typeface="+mn-lt"/>
                <a:ea typeface="+mn-ea"/>
                <a:cs typeface="+mn-cs"/>
              </a:rPr>
              <a:t>Заболевание гонорея классифицируется на следующие виды:</a:t>
            </a:r>
          </a:p>
          <a:p>
            <a:r>
              <a:rPr lang="ru-RU" sz="1200" b="0" i="0" kern="1200" dirty="0">
                <a:solidFill>
                  <a:schemeClr val="tx1"/>
                </a:solidFill>
                <a:latin typeface="+mn-lt"/>
                <a:ea typeface="+mn-ea"/>
                <a:cs typeface="+mn-cs"/>
              </a:rPr>
              <a:t>Свежая форма, когда с момента заражения прошло не более 2 месяцев. </a:t>
            </a:r>
          </a:p>
          <a:p>
            <a:r>
              <a:rPr lang="ru-RU" sz="1200" b="0" i="0" kern="1200" dirty="0">
                <a:solidFill>
                  <a:schemeClr val="tx1"/>
                </a:solidFill>
                <a:latin typeface="+mn-lt"/>
                <a:ea typeface="+mn-ea"/>
                <a:cs typeface="+mn-cs"/>
              </a:rPr>
              <a:t>Хроническая форма, которая развивается при давности инфицирования более 2 месяцев.</a:t>
            </a:r>
          </a:p>
          <a:p>
            <a:r>
              <a:rPr lang="ru-RU" sz="1200" b="0" i="0" kern="1200" dirty="0">
                <a:solidFill>
                  <a:schemeClr val="tx1"/>
                </a:solidFill>
                <a:latin typeface="+mn-lt"/>
                <a:ea typeface="+mn-ea"/>
                <a:cs typeface="+mn-cs"/>
              </a:rPr>
              <a:t>Свежая форма гонореи может сопровождаться разной активностью воспалительного процесса. Поэтому заболевание принято классифицировать на острый вариант (ярко выраженные клинические проявления), </a:t>
            </a:r>
            <a:r>
              <a:rPr lang="ru-RU" sz="1200" b="0" i="0" kern="1200" dirty="0" err="1">
                <a:solidFill>
                  <a:schemeClr val="tx1"/>
                </a:solidFill>
                <a:latin typeface="+mn-lt"/>
                <a:ea typeface="+mn-ea"/>
                <a:cs typeface="+mn-cs"/>
              </a:rPr>
              <a:t>подострый</a:t>
            </a:r>
            <a:r>
              <a:rPr lang="ru-RU" sz="1200" b="0" i="0" kern="1200" dirty="0">
                <a:solidFill>
                  <a:schemeClr val="tx1"/>
                </a:solidFill>
                <a:latin typeface="+mn-lt"/>
                <a:ea typeface="+mn-ea"/>
                <a:cs typeface="+mn-cs"/>
              </a:rPr>
              <a:t> (симптоматика выражена незначительно) и торпидный (молниеносный с быстрым регрессом клинической симптоматики).</a:t>
            </a:r>
          </a:p>
          <a:p>
            <a:r>
              <a:rPr lang="ru-RU" sz="1200" b="0" i="0" kern="1200" dirty="0">
                <a:solidFill>
                  <a:schemeClr val="tx1"/>
                </a:solidFill>
                <a:latin typeface="+mn-lt"/>
                <a:ea typeface="+mn-ea"/>
                <a:cs typeface="+mn-cs"/>
              </a:rPr>
              <a:t>В отдельную категорию выделяется </a:t>
            </a:r>
            <a:r>
              <a:rPr lang="ru-RU" sz="1200" b="0" i="0" kern="1200" dirty="0" err="1">
                <a:solidFill>
                  <a:schemeClr val="tx1"/>
                </a:solidFill>
                <a:latin typeface="+mn-lt"/>
                <a:ea typeface="+mn-ea"/>
                <a:cs typeface="+mn-cs"/>
              </a:rPr>
              <a:t>гонококконосительство</a:t>
            </a:r>
            <a:r>
              <a:rPr lang="ru-RU" sz="1200" b="0" i="0" kern="1200" dirty="0">
                <a:solidFill>
                  <a:schemeClr val="tx1"/>
                </a:solidFill>
                <a:latin typeface="+mn-lt"/>
                <a:ea typeface="+mn-ea"/>
                <a:cs typeface="+mn-cs"/>
              </a:rPr>
              <a:t>. Это такая ситуация, когда бактерии присутствуют на поверхности слизистой, но при этом воспалительная реакция не развивается. Чаще всего </a:t>
            </a:r>
            <a:r>
              <a:rPr lang="ru-RU" sz="1200" b="0" i="0" kern="1200" dirty="0" err="1">
                <a:solidFill>
                  <a:schemeClr val="tx1"/>
                </a:solidFill>
                <a:latin typeface="+mn-lt"/>
                <a:ea typeface="+mn-ea"/>
                <a:cs typeface="+mn-cs"/>
              </a:rPr>
              <a:t>гонококконосителями</a:t>
            </a:r>
            <a:r>
              <a:rPr lang="ru-RU" sz="1200" b="0" i="0" kern="1200" dirty="0">
                <a:solidFill>
                  <a:schemeClr val="tx1"/>
                </a:solidFill>
                <a:latin typeface="+mn-lt"/>
                <a:ea typeface="+mn-ea"/>
                <a:cs typeface="+mn-cs"/>
              </a:rPr>
              <a:t> являются мужчины, с легкостью заражающие женщин-партнерш.</a:t>
            </a: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21</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1363" indent="-284163">
              <a:defRPr sz="2000">
                <a:solidFill>
                  <a:schemeClr val="tx1"/>
                </a:solidFill>
                <a:latin typeface="Arial" panose="020B0604020202020204" pitchFamily="34" charset="0"/>
                <a:cs typeface="Arial" panose="020B0604020202020204" pitchFamily="34" charset="0"/>
              </a:defRPr>
            </a:lvl2pPr>
            <a:lvl3pPr marL="1141413" indent="-227013">
              <a:defRPr sz="2000">
                <a:solidFill>
                  <a:schemeClr val="tx1"/>
                </a:solidFill>
                <a:latin typeface="Arial" panose="020B0604020202020204" pitchFamily="34" charset="0"/>
                <a:cs typeface="Arial" panose="020B0604020202020204" pitchFamily="34" charset="0"/>
              </a:defRPr>
            </a:lvl3pPr>
            <a:lvl4pPr marL="1597025" indent="-227013">
              <a:defRPr sz="2000">
                <a:solidFill>
                  <a:schemeClr val="tx1"/>
                </a:solidFill>
                <a:latin typeface="Arial" panose="020B0604020202020204" pitchFamily="34" charset="0"/>
                <a:cs typeface="Arial" panose="020B0604020202020204" pitchFamily="34" charset="0"/>
              </a:defRPr>
            </a:lvl4pPr>
            <a:lvl5pPr marL="2055813" indent="-227013">
              <a:defRPr sz="2000">
                <a:solidFill>
                  <a:schemeClr val="tx1"/>
                </a:solidFill>
                <a:latin typeface="Arial" panose="020B0604020202020204" pitchFamily="34" charset="0"/>
                <a:cs typeface="Arial" panose="020B0604020202020204" pitchFamily="34" charset="0"/>
              </a:defRPr>
            </a:lvl5pPr>
            <a:lvl6pPr marL="2513013" indent="-227013"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0213" indent="-227013"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7413" indent="-227013"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4613" indent="-227013"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4F05DE8-B855-4D8D-ACB0-CBF2985EB9AC}"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817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a:solidFill>
                  <a:schemeClr val="tx1"/>
                </a:solidFill>
                <a:latin typeface="+mn-lt"/>
                <a:ea typeface="+mn-ea"/>
                <a:cs typeface="+mn-cs"/>
              </a:rPr>
              <a:t>в зависимости от возбудителя болезни Бактериальные, </a:t>
            </a:r>
            <a:r>
              <a:rPr lang="ru-RU" sz="1200" b="0" i="0" kern="1200" dirty="0" err="1">
                <a:solidFill>
                  <a:schemeClr val="tx1"/>
                </a:solidFill>
                <a:latin typeface="+mn-lt"/>
                <a:ea typeface="+mn-ea"/>
                <a:cs typeface="+mn-cs"/>
              </a:rPr>
              <a:t>протозойные</a:t>
            </a:r>
            <a:r>
              <a:rPr lang="ru-RU" sz="1200" b="0" i="0" kern="1200">
                <a:solidFill>
                  <a:schemeClr val="tx1"/>
                </a:solidFill>
                <a:latin typeface="+mn-lt"/>
                <a:ea typeface="+mn-ea"/>
                <a:cs typeface="+mn-cs"/>
              </a:rPr>
              <a:t> и грибковые ИППП излечимы, в то время как возбудители вирусных половых инфекций навсегда остаются в организме человека и в настоящее время неизлечимы.</a:t>
            </a:r>
            <a:endParaRPr lang="ru-RU"/>
          </a:p>
        </p:txBody>
      </p:sp>
      <p:sp>
        <p:nvSpPr>
          <p:cNvPr id="4" name="Номер слайда 3"/>
          <p:cNvSpPr>
            <a:spLocks noGrp="1"/>
          </p:cNvSpPr>
          <p:nvPr>
            <p:ph type="sldNum" sz="quarter" idx="10"/>
          </p:nvPr>
        </p:nvSpPr>
        <p:spPr/>
        <p:txBody>
          <a:bodyPr/>
          <a:lstStyle/>
          <a:p>
            <a:fld id="{8CC694FD-9B94-42BA-BF33-30672544F923}"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457200" indent="-457200">
              <a:buFont typeface="+mj-lt"/>
              <a:buNone/>
            </a:pPr>
            <a:r>
              <a:rPr lang="ru-RU" dirty="0">
                <a:solidFill>
                  <a:schemeClr val="tx1"/>
                </a:solidFill>
                <a:latin typeface="Times New Roman" panose="02020603050405020304" pitchFamily="18" charset="0"/>
                <a:cs typeface="Times New Roman" panose="02020603050405020304" pitchFamily="18" charset="0"/>
              </a:rPr>
              <a:t>Последствия ИППП воспалительные процессы в различных </a:t>
            </a:r>
            <a:r>
              <a:rPr lang="ru-RU" dirty="0" err="1">
                <a:solidFill>
                  <a:schemeClr val="tx1"/>
                </a:solidFill>
                <a:latin typeface="Times New Roman" panose="02020603050405020304" pitchFamily="18" charset="0"/>
                <a:cs typeface="Times New Roman" panose="02020603050405020304" pitchFamily="18" charset="0"/>
              </a:rPr>
              <a:t>органах;эрозия</a:t>
            </a:r>
            <a:r>
              <a:rPr lang="ru-RU" dirty="0">
                <a:solidFill>
                  <a:schemeClr val="tx1"/>
                </a:solidFill>
                <a:latin typeface="Times New Roman" panose="02020603050405020304" pitchFamily="18" charset="0"/>
                <a:cs typeface="Times New Roman" panose="02020603050405020304" pitchFamily="18" charset="0"/>
              </a:rPr>
              <a:t> шейки </a:t>
            </a:r>
            <a:r>
              <a:rPr lang="ru-RU" dirty="0" err="1">
                <a:solidFill>
                  <a:schemeClr val="tx1"/>
                </a:solidFill>
                <a:latin typeface="Times New Roman" panose="02020603050405020304" pitchFamily="18" charset="0"/>
                <a:cs typeface="Times New Roman" panose="02020603050405020304" pitchFamily="18" charset="0"/>
              </a:rPr>
              <a:t>матки;рак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шейки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матки;выкидыш</a:t>
            </a:r>
            <a:r>
              <a:rPr lang="ru-RU" dirty="0">
                <a:solidFill>
                  <a:schemeClr val="tx1"/>
                </a:solidFill>
                <a:latin typeface="Times New Roman" panose="02020603050405020304" pitchFamily="18" charset="0"/>
                <a:cs typeface="Times New Roman" panose="02020603050405020304" pitchFamily="18" charset="0"/>
              </a:rPr>
              <a:t>, преждевременные роды, внематочная </a:t>
            </a:r>
            <a:r>
              <a:rPr lang="ru-RU" dirty="0" err="1">
                <a:solidFill>
                  <a:schemeClr val="tx1"/>
                </a:solidFill>
                <a:latin typeface="Times New Roman" panose="02020603050405020304" pitchFamily="18" charset="0"/>
                <a:cs typeface="Times New Roman" panose="02020603050405020304" pitchFamily="18" charset="0"/>
              </a:rPr>
              <a:t>беременность;бесплодие;заражение</a:t>
            </a:r>
            <a:r>
              <a:rPr lang="ru-RU" dirty="0">
                <a:solidFill>
                  <a:schemeClr val="tx1"/>
                </a:solidFill>
                <a:latin typeface="Times New Roman" panose="02020603050405020304" pitchFamily="18" charset="0"/>
                <a:cs typeface="Times New Roman" panose="02020603050405020304" pitchFamily="18" charset="0"/>
              </a:rPr>
              <a:t> инфекцией новорожденного и </a:t>
            </a:r>
            <a:r>
              <a:rPr lang="ru-RU" dirty="0" err="1">
                <a:solidFill>
                  <a:schemeClr val="tx1"/>
                </a:solidFill>
                <a:latin typeface="Times New Roman" panose="02020603050405020304" pitchFamily="18" charset="0"/>
                <a:cs typeface="Times New Roman" panose="02020603050405020304" pitchFamily="18" charset="0"/>
              </a:rPr>
              <a:t>др</a:t>
            </a:r>
            <a:r>
              <a:rPr lang="ru-RU" dirty="0">
                <a:solidFill>
                  <a:schemeClr val="tx1"/>
                </a:solidFill>
                <a:latin typeface="Times New Roman" panose="02020603050405020304" pitchFamily="18" charset="0"/>
                <a:cs typeface="Times New Roman" panose="02020603050405020304" pitchFamily="18" charset="0"/>
              </a:rPr>
              <a:t>;</a:t>
            </a:r>
            <a:r>
              <a:rPr lang="ru-RU" baseline="0"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простатит. </a:t>
            </a: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dirty="0">
                <a:solidFill>
                  <a:schemeClr val="tx1"/>
                </a:solidFill>
                <a:effectLst/>
                <a:latin typeface="Times New Roman" panose="02020603050405020304" pitchFamily="18" charset="0"/>
                <a:cs typeface="Times New Roman" panose="02020603050405020304" pitchFamily="18" charset="0"/>
              </a:rPr>
              <a:t>В большинстве случаев заражение </a:t>
            </a:r>
            <a:r>
              <a:rPr lang="ru-RU" sz="1200" b="0" i="0" dirty="0" err="1">
                <a:solidFill>
                  <a:schemeClr val="tx1"/>
                </a:solidFill>
                <a:effectLst/>
                <a:latin typeface="Times New Roman" panose="02020603050405020304" pitchFamily="18" charset="0"/>
                <a:cs typeface="Times New Roman" panose="02020603050405020304" pitchFamily="18" charset="0"/>
              </a:rPr>
              <a:t>хламидиозом</a:t>
            </a:r>
            <a:r>
              <a:rPr lang="ru-RU" sz="1200" b="0" i="0" dirty="0">
                <a:solidFill>
                  <a:schemeClr val="tx1"/>
                </a:solidFill>
                <a:effectLst/>
                <a:latin typeface="Times New Roman" panose="02020603050405020304" pitchFamily="18" charset="0"/>
                <a:cs typeface="Times New Roman" panose="02020603050405020304" pitchFamily="18" charset="0"/>
              </a:rPr>
              <a:t> происходит при половых контактах во влагалище и прямую кишку. </a:t>
            </a:r>
          </a:p>
          <a:p>
            <a:r>
              <a:rPr lang="ru-RU" sz="1200" b="0" i="0" dirty="0">
                <a:solidFill>
                  <a:schemeClr val="tx1"/>
                </a:solidFill>
                <a:effectLst/>
                <a:latin typeface="Times New Roman" panose="02020603050405020304" pitchFamily="18" charset="0"/>
                <a:cs typeface="Times New Roman" panose="02020603050405020304" pitchFamily="18" charset="0"/>
              </a:rPr>
              <a:t>	При прохождении через родовые пути возможно инфицирование новорожденного с развитием у него </a:t>
            </a:r>
            <a:r>
              <a:rPr lang="ru-RU" sz="1200" b="0" i="0" u="sng" dirty="0">
                <a:solidFill>
                  <a:srgbClr val="FF0000"/>
                </a:solidFill>
                <a:effectLst/>
                <a:latin typeface="Times New Roman" panose="02020603050405020304" pitchFamily="18" charset="0"/>
                <a:cs typeface="Times New Roman" panose="02020603050405020304" pitchFamily="18" charset="0"/>
              </a:rPr>
              <a:t>конъюнктивита и воспаления легких.</a:t>
            </a:r>
          </a:p>
          <a:p>
            <a:pPr lvl="0"/>
            <a:r>
              <a:rPr lang="ru-RU" sz="1800" dirty="0">
                <a:solidFill>
                  <a:prstClr val="black"/>
                </a:solidFill>
                <a:latin typeface="Times New Roman" panose="02020603050405020304" pitchFamily="18" charset="0"/>
                <a:cs typeface="Times New Roman" panose="02020603050405020304" pitchFamily="18" charset="0"/>
              </a:rPr>
              <a:t>Бытовое заражение </a:t>
            </a:r>
            <a:r>
              <a:rPr lang="ru-RU" sz="1800" u="sng" dirty="0">
                <a:solidFill>
                  <a:prstClr val="black"/>
                </a:solidFill>
                <a:latin typeface="Times New Roman" panose="02020603050405020304" pitchFamily="18" charset="0"/>
                <a:cs typeface="Times New Roman" panose="02020603050405020304" pitchFamily="18" charset="0"/>
              </a:rPr>
              <a:t>маловероятно.</a:t>
            </a:r>
            <a:r>
              <a:rPr lang="ru-RU" sz="1800" dirty="0">
                <a:solidFill>
                  <a:prstClr val="black"/>
                </a:solidFill>
                <a:latin typeface="Times New Roman" panose="02020603050405020304" pitchFamily="18" charset="0"/>
                <a:cs typeface="Times New Roman" panose="02020603050405020304" pitchFamily="18" charset="0"/>
              </a:rPr>
              <a:t> </a:t>
            </a:r>
          </a:p>
          <a:p>
            <a:pPr marL="457200" lvl="0" indent="-457200">
              <a:buFont typeface="+mj-lt"/>
              <a:buAutoNum type="arabicPeriod"/>
            </a:pPr>
            <a:r>
              <a:rPr lang="ru-RU" dirty="0" err="1">
                <a:solidFill>
                  <a:prstClr val="black"/>
                </a:solidFill>
                <a:latin typeface="Arial" panose="020B0604020202020204" pitchFamily="34" charset="0"/>
              </a:rPr>
              <a:t>хламидия</a:t>
            </a:r>
            <a:r>
              <a:rPr lang="ru-RU" dirty="0">
                <a:solidFill>
                  <a:prstClr val="black"/>
                </a:solidFill>
                <a:latin typeface="Arial" panose="020B0604020202020204" pitchFamily="34" charset="0"/>
              </a:rPr>
              <a:t> быстро погибает вне организма человека;</a:t>
            </a:r>
          </a:p>
          <a:p>
            <a:pPr marL="457200" lvl="0" indent="-457200">
              <a:buFont typeface="+mj-lt"/>
              <a:buAutoNum type="arabicPeriod"/>
            </a:pPr>
            <a:r>
              <a:rPr lang="ru-RU" dirty="0">
                <a:solidFill>
                  <a:prstClr val="black"/>
                </a:solidFill>
                <a:latin typeface="Arial" panose="020B0604020202020204" pitchFamily="34" charset="0"/>
              </a:rPr>
              <a:t> для заражения необходимо, чтобы в организм попало достаточное количество </a:t>
            </a:r>
            <a:r>
              <a:rPr lang="ru-RU" dirty="0" err="1">
                <a:solidFill>
                  <a:prstClr val="black"/>
                </a:solidFill>
                <a:latin typeface="Arial" panose="020B0604020202020204" pitchFamily="34" charset="0"/>
              </a:rPr>
              <a:t>хламидий</a:t>
            </a:r>
            <a:r>
              <a:rPr lang="ru-RU" dirty="0">
                <a:solidFill>
                  <a:prstClr val="black"/>
                </a:solidFill>
                <a:latin typeface="Arial" panose="020B0604020202020204" pitchFamily="34" charset="0"/>
              </a:rPr>
              <a:t>; </a:t>
            </a:r>
          </a:p>
          <a:p>
            <a:pPr marL="457200" lvl="0" indent="-457200">
              <a:buFont typeface="+mj-lt"/>
              <a:buAutoNum type="arabicPeriod"/>
            </a:pPr>
            <a:r>
              <a:rPr lang="ru-RU" dirty="0">
                <a:solidFill>
                  <a:prstClr val="black"/>
                </a:solidFill>
                <a:latin typeface="Arial" panose="020B0604020202020204" pitchFamily="34" charset="0"/>
              </a:rPr>
              <a:t>бытовой способ заражения не может обеспечить попадания нужного количества </a:t>
            </a:r>
            <a:r>
              <a:rPr lang="ru-RU" dirty="0" err="1">
                <a:solidFill>
                  <a:prstClr val="black"/>
                </a:solidFill>
                <a:latin typeface="Arial" panose="020B0604020202020204" pitchFamily="34" charset="0"/>
              </a:rPr>
              <a:t>хламидий</a:t>
            </a:r>
            <a:r>
              <a:rPr lang="ru-RU" dirty="0">
                <a:solidFill>
                  <a:prstClr val="black"/>
                </a:solidFill>
                <a:latin typeface="Arial" panose="020B0604020202020204" pitchFamily="34" charset="0"/>
              </a:rPr>
              <a:t>. </a:t>
            </a: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dirty="0">
                <a:solidFill>
                  <a:schemeClr val="tx1"/>
                </a:solidFill>
                <a:effectLst/>
                <a:latin typeface="Times New Roman" panose="02020603050405020304" pitchFamily="18" charset="0"/>
                <a:cs typeface="Times New Roman" panose="02020603050405020304" pitchFamily="18" charset="0"/>
              </a:rPr>
              <a:t>В большинстве случаев заражение </a:t>
            </a:r>
            <a:r>
              <a:rPr lang="ru-RU" sz="1200" b="0" i="0" dirty="0" err="1">
                <a:solidFill>
                  <a:schemeClr val="tx1"/>
                </a:solidFill>
                <a:effectLst/>
                <a:latin typeface="Times New Roman" panose="02020603050405020304" pitchFamily="18" charset="0"/>
                <a:cs typeface="Times New Roman" panose="02020603050405020304" pitchFamily="18" charset="0"/>
              </a:rPr>
              <a:t>хламидиозом</a:t>
            </a:r>
            <a:r>
              <a:rPr lang="ru-RU" sz="1200" b="0" i="0" dirty="0">
                <a:solidFill>
                  <a:schemeClr val="tx1"/>
                </a:solidFill>
                <a:effectLst/>
                <a:latin typeface="Times New Roman" panose="02020603050405020304" pitchFamily="18" charset="0"/>
                <a:cs typeface="Times New Roman" panose="02020603050405020304" pitchFamily="18" charset="0"/>
              </a:rPr>
              <a:t> происходит при половых контактах во влагалище и прямую кишку. </a:t>
            </a:r>
          </a:p>
          <a:p>
            <a:r>
              <a:rPr lang="ru-RU" sz="1200" b="0" i="0" dirty="0">
                <a:solidFill>
                  <a:schemeClr val="tx1"/>
                </a:solidFill>
                <a:effectLst/>
                <a:latin typeface="Times New Roman" panose="02020603050405020304" pitchFamily="18" charset="0"/>
                <a:cs typeface="Times New Roman" panose="02020603050405020304" pitchFamily="18" charset="0"/>
              </a:rPr>
              <a:t>	При прохождении через родовые пути возможно инфицирование новорожденного с развитием у него </a:t>
            </a:r>
            <a:r>
              <a:rPr lang="ru-RU" sz="1200" b="0" i="0" u="sng" dirty="0">
                <a:solidFill>
                  <a:srgbClr val="FF0000"/>
                </a:solidFill>
                <a:effectLst/>
                <a:latin typeface="Times New Roman" panose="02020603050405020304" pitchFamily="18" charset="0"/>
                <a:cs typeface="Times New Roman" panose="02020603050405020304" pitchFamily="18" charset="0"/>
              </a:rPr>
              <a:t>конъюнктивита и воспаления легких.</a:t>
            </a:r>
          </a:p>
          <a:p>
            <a:pPr lvl="0"/>
            <a:r>
              <a:rPr lang="ru-RU" sz="1800" dirty="0">
                <a:solidFill>
                  <a:prstClr val="black"/>
                </a:solidFill>
                <a:latin typeface="Times New Roman" panose="02020603050405020304" pitchFamily="18" charset="0"/>
                <a:cs typeface="Times New Roman" panose="02020603050405020304" pitchFamily="18" charset="0"/>
              </a:rPr>
              <a:t>Бытовое заражение </a:t>
            </a:r>
            <a:r>
              <a:rPr lang="ru-RU" sz="1800" u="sng" dirty="0">
                <a:solidFill>
                  <a:prstClr val="black"/>
                </a:solidFill>
                <a:latin typeface="Times New Roman" panose="02020603050405020304" pitchFamily="18" charset="0"/>
                <a:cs typeface="Times New Roman" panose="02020603050405020304" pitchFamily="18" charset="0"/>
              </a:rPr>
              <a:t>маловероятно.</a:t>
            </a:r>
            <a:r>
              <a:rPr lang="ru-RU" sz="1800" dirty="0">
                <a:solidFill>
                  <a:prstClr val="black"/>
                </a:solidFill>
                <a:latin typeface="Times New Roman" panose="02020603050405020304" pitchFamily="18" charset="0"/>
                <a:cs typeface="Times New Roman" panose="02020603050405020304" pitchFamily="18" charset="0"/>
              </a:rPr>
              <a:t> </a:t>
            </a:r>
          </a:p>
          <a:p>
            <a:pPr marL="457200" lvl="0" indent="-457200">
              <a:buFont typeface="+mj-lt"/>
              <a:buAutoNum type="arabicPeriod"/>
            </a:pPr>
            <a:r>
              <a:rPr lang="ru-RU" dirty="0" err="1">
                <a:solidFill>
                  <a:prstClr val="black"/>
                </a:solidFill>
                <a:latin typeface="Arial" panose="020B0604020202020204" pitchFamily="34" charset="0"/>
              </a:rPr>
              <a:t>хламидия</a:t>
            </a:r>
            <a:r>
              <a:rPr lang="ru-RU" dirty="0">
                <a:solidFill>
                  <a:prstClr val="black"/>
                </a:solidFill>
                <a:latin typeface="Arial" panose="020B0604020202020204" pitchFamily="34" charset="0"/>
              </a:rPr>
              <a:t> быстро погибает вне организма человека;</a:t>
            </a:r>
          </a:p>
          <a:p>
            <a:pPr marL="457200" lvl="0" indent="-457200">
              <a:buFont typeface="+mj-lt"/>
              <a:buAutoNum type="arabicPeriod"/>
            </a:pPr>
            <a:r>
              <a:rPr lang="ru-RU" dirty="0">
                <a:solidFill>
                  <a:prstClr val="black"/>
                </a:solidFill>
                <a:latin typeface="Arial" panose="020B0604020202020204" pitchFamily="34" charset="0"/>
              </a:rPr>
              <a:t> для заражения необходимо, чтобы в организм попало достаточное количество </a:t>
            </a:r>
            <a:r>
              <a:rPr lang="ru-RU" dirty="0" err="1">
                <a:solidFill>
                  <a:prstClr val="black"/>
                </a:solidFill>
                <a:latin typeface="Arial" panose="020B0604020202020204" pitchFamily="34" charset="0"/>
              </a:rPr>
              <a:t>хламидий</a:t>
            </a:r>
            <a:r>
              <a:rPr lang="ru-RU" dirty="0">
                <a:solidFill>
                  <a:prstClr val="black"/>
                </a:solidFill>
                <a:latin typeface="Arial" panose="020B0604020202020204" pitchFamily="34" charset="0"/>
              </a:rPr>
              <a:t>; </a:t>
            </a:r>
          </a:p>
          <a:p>
            <a:pPr marL="457200" lvl="0" indent="-457200">
              <a:buFont typeface="+mj-lt"/>
              <a:buAutoNum type="arabicPeriod"/>
            </a:pPr>
            <a:r>
              <a:rPr lang="ru-RU" dirty="0">
                <a:solidFill>
                  <a:prstClr val="black"/>
                </a:solidFill>
                <a:latin typeface="Arial" panose="020B0604020202020204" pitchFamily="34" charset="0"/>
              </a:rPr>
              <a:t>бытовой способ заражения не может обеспечить попадания нужного количества </a:t>
            </a:r>
            <a:r>
              <a:rPr lang="ru-RU" dirty="0" err="1">
                <a:solidFill>
                  <a:prstClr val="black"/>
                </a:solidFill>
                <a:latin typeface="Arial" panose="020B0604020202020204" pitchFamily="34" charset="0"/>
              </a:rPr>
              <a:t>хламидий</a:t>
            </a:r>
            <a:r>
              <a:rPr lang="ru-RU" dirty="0">
                <a:solidFill>
                  <a:prstClr val="black"/>
                </a:solidFill>
                <a:latin typeface="Arial" panose="020B0604020202020204" pitchFamily="34" charset="0"/>
              </a:rPr>
              <a:t>. </a:t>
            </a:r>
            <a:endParaRPr lang="ru-RU">
              <a:solidFill>
                <a:prstClr val="black"/>
              </a:solidFill>
              <a:latin typeface="Arial" panose="020B0604020202020204" pitchFamily="34" charset="0"/>
            </a:endParaRP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a:solidFill>
                  <a:schemeClr val="tx1"/>
                </a:solidFill>
                <a:latin typeface="+mn-lt"/>
                <a:ea typeface="+mn-ea"/>
                <a:cs typeface="+mn-cs"/>
              </a:rPr>
              <a:t>Виды</a:t>
            </a:r>
          </a:p>
          <a:p>
            <a:r>
              <a:rPr lang="ru-RU" sz="1200" b="0" i="0" kern="1200" dirty="0">
                <a:solidFill>
                  <a:schemeClr val="tx1"/>
                </a:solidFill>
                <a:latin typeface="+mn-lt"/>
                <a:ea typeface="+mn-ea"/>
                <a:cs typeface="+mn-cs"/>
              </a:rPr>
              <a:t>Заболевание гонорея классифицируется на следующие виды:</a:t>
            </a:r>
          </a:p>
          <a:p>
            <a:r>
              <a:rPr lang="ru-RU" sz="1200" b="0" i="0" kern="1200" dirty="0">
                <a:solidFill>
                  <a:schemeClr val="tx1"/>
                </a:solidFill>
                <a:latin typeface="+mn-lt"/>
                <a:ea typeface="+mn-ea"/>
                <a:cs typeface="+mn-cs"/>
              </a:rPr>
              <a:t>Свежая форма, когда с момента заражения прошло не более 2 месяцев. </a:t>
            </a:r>
          </a:p>
          <a:p>
            <a:r>
              <a:rPr lang="ru-RU" sz="1200" b="0" i="0" kern="1200" dirty="0">
                <a:solidFill>
                  <a:schemeClr val="tx1"/>
                </a:solidFill>
                <a:latin typeface="+mn-lt"/>
                <a:ea typeface="+mn-ea"/>
                <a:cs typeface="+mn-cs"/>
              </a:rPr>
              <a:t>Хроническая форма, которая развивается при давности инфицирования более 2 месяцев.</a:t>
            </a:r>
          </a:p>
          <a:p>
            <a:r>
              <a:rPr lang="ru-RU" sz="1200" b="0" i="0" kern="1200" dirty="0">
                <a:solidFill>
                  <a:schemeClr val="tx1"/>
                </a:solidFill>
                <a:latin typeface="+mn-lt"/>
                <a:ea typeface="+mn-ea"/>
                <a:cs typeface="+mn-cs"/>
              </a:rPr>
              <a:t>Свежая форма гонореи может сопровождаться разной активностью воспалительного процесса. Поэтому заболевание принято классифицировать на острый вариант (ярко выраженные клинические проявления), </a:t>
            </a:r>
            <a:r>
              <a:rPr lang="ru-RU" sz="1200" b="0" i="0" kern="1200" dirty="0" err="1">
                <a:solidFill>
                  <a:schemeClr val="tx1"/>
                </a:solidFill>
                <a:latin typeface="+mn-lt"/>
                <a:ea typeface="+mn-ea"/>
                <a:cs typeface="+mn-cs"/>
              </a:rPr>
              <a:t>подострый</a:t>
            </a:r>
            <a:r>
              <a:rPr lang="ru-RU" sz="1200" b="0" i="0" kern="1200" dirty="0">
                <a:solidFill>
                  <a:schemeClr val="tx1"/>
                </a:solidFill>
                <a:latin typeface="+mn-lt"/>
                <a:ea typeface="+mn-ea"/>
                <a:cs typeface="+mn-cs"/>
              </a:rPr>
              <a:t> (симптоматика выражена незначительно) и торпидный (молниеносный с быстрым регрессом клинической симптоматики).</a:t>
            </a:r>
          </a:p>
          <a:p>
            <a:r>
              <a:rPr lang="ru-RU" sz="1200" b="0" i="0" kern="1200" dirty="0">
                <a:solidFill>
                  <a:schemeClr val="tx1"/>
                </a:solidFill>
                <a:latin typeface="+mn-lt"/>
                <a:ea typeface="+mn-ea"/>
                <a:cs typeface="+mn-cs"/>
              </a:rPr>
              <a:t>В отдельную категорию выделяется </a:t>
            </a:r>
            <a:r>
              <a:rPr lang="ru-RU" sz="1200" b="0" i="0" kern="1200" dirty="0" err="1">
                <a:solidFill>
                  <a:schemeClr val="tx1"/>
                </a:solidFill>
                <a:latin typeface="+mn-lt"/>
                <a:ea typeface="+mn-ea"/>
                <a:cs typeface="+mn-cs"/>
              </a:rPr>
              <a:t>гонококконосительство</a:t>
            </a:r>
            <a:r>
              <a:rPr lang="ru-RU" sz="1200" b="0" i="0" kern="1200" dirty="0">
                <a:solidFill>
                  <a:schemeClr val="tx1"/>
                </a:solidFill>
                <a:latin typeface="+mn-lt"/>
                <a:ea typeface="+mn-ea"/>
                <a:cs typeface="+mn-cs"/>
              </a:rPr>
              <a:t>. Это такая ситуация, когда бактерии присутствуют на поверхности слизистой, но при этом воспалительная реакция не развивается. Чаще всего </a:t>
            </a:r>
            <a:r>
              <a:rPr lang="ru-RU" sz="1200" b="0" i="0" kern="1200" dirty="0" err="1">
                <a:solidFill>
                  <a:schemeClr val="tx1"/>
                </a:solidFill>
                <a:latin typeface="+mn-lt"/>
                <a:ea typeface="+mn-ea"/>
                <a:cs typeface="+mn-cs"/>
              </a:rPr>
              <a:t>гонококконосителями</a:t>
            </a:r>
            <a:r>
              <a:rPr lang="ru-RU" sz="1200" b="0" i="0" kern="1200" dirty="0">
                <a:solidFill>
                  <a:schemeClr val="tx1"/>
                </a:solidFill>
                <a:latin typeface="+mn-lt"/>
                <a:ea typeface="+mn-ea"/>
                <a:cs typeface="+mn-cs"/>
              </a:rPr>
              <a:t> являются мужчины, с легкостью заражающие женщин-партнерш.</a:t>
            </a: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10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dirty="0">
                <a:solidFill>
                  <a:schemeClr val="tx1"/>
                </a:solidFill>
                <a:effectLst/>
                <a:latin typeface="Times New Roman" panose="02020603050405020304" pitchFamily="18" charset="0"/>
                <a:cs typeface="Times New Roman" panose="02020603050405020304" pitchFamily="18" charset="0"/>
              </a:rPr>
              <a:t>В большинстве случаев заражение </a:t>
            </a:r>
            <a:r>
              <a:rPr lang="ru-RU" sz="1200" b="0" i="0" dirty="0" err="1">
                <a:solidFill>
                  <a:schemeClr val="tx1"/>
                </a:solidFill>
                <a:effectLst/>
                <a:latin typeface="Times New Roman" panose="02020603050405020304" pitchFamily="18" charset="0"/>
                <a:cs typeface="Times New Roman" panose="02020603050405020304" pitchFamily="18" charset="0"/>
              </a:rPr>
              <a:t>хламидиозом</a:t>
            </a:r>
            <a:r>
              <a:rPr lang="ru-RU" sz="1200" b="0" i="0" dirty="0">
                <a:solidFill>
                  <a:schemeClr val="tx1"/>
                </a:solidFill>
                <a:effectLst/>
                <a:latin typeface="Times New Roman" panose="02020603050405020304" pitchFamily="18" charset="0"/>
                <a:cs typeface="Times New Roman" panose="02020603050405020304" pitchFamily="18" charset="0"/>
              </a:rPr>
              <a:t> происходит при половых контактах во влагалище и прямую кишку. </a:t>
            </a:r>
          </a:p>
          <a:p>
            <a:r>
              <a:rPr lang="ru-RU" sz="1200" b="0" i="0" dirty="0">
                <a:solidFill>
                  <a:schemeClr val="tx1"/>
                </a:solidFill>
                <a:effectLst/>
                <a:latin typeface="Times New Roman" panose="02020603050405020304" pitchFamily="18" charset="0"/>
                <a:cs typeface="Times New Roman" panose="02020603050405020304" pitchFamily="18" charset="0"/>
              </a:rPr>
              <a:t>	При прохождении через родовые пути возможно инфицирование новорожденного с развитием у него </a:t>
            </a:r>
            <a:r>
              <a:rPr lang="ru-RU" sz="1200" b="0" i="0" u="sng" dirty="0">
                <a:solidFill>
                  <a:srgbClr val="FF0000"/>
                </a:solidFill>
                <a:effectLst/>
                <a:latin typeface="Times New Roman" panose="02020603050405020304" pitchFamily="18" charset="0"/>
                <a:cs typeface="Times New Roman" panose="02020603050405020304" pitchFamily="18" charset="0"/>
              </a:rPr>
              <a:t>конъюнктивита и воспаления легких.</a:t>
            </a:r>
          </a:p>
          <a:p>
            <a:pPr lvl="0"/>
            <a:r>
              <a:rPr lang="ru-RU" sz="1800" dirty="0">
                <a:solidFill>
                  <a:prstClr val="black"/>
                </a:solidFill>
                <a:latin typeface="Times New Roman" panose="02020603050405020304" pitchFamily="18" charset="0"/>
                <a:cs typeface="Times New Roman" panose="02020603050405020304" pitchFamily="18" charset="0"/>
              </a:rPr>
              <a:t>Бытовое заражение </a:t>
            </a:r>
            <a:r>
              <a:rPr lang="ru-RU" sz="1800" u="sng" dirty="0">
                <a:solidFill>
                  <a:prstClr val="black"/>
                </a:solidFill>
                <a:latin typeface="Times New Roman" panose="02020603050405020304" pitchFamily="18" charset="0"/>
                <a:cs typeface="Times New Roman" panose="02020603050405020304" pitchFamily="18" charset="0"/>
              </a:rPr>
              <a:t>маловероятно.</a:t>
            </a:r>
            <a:r>
              <a:rPr lang="ru-RU" sz="1800" dirty="0">
                <a:solidFill>
                  <a:prstClr val="black"/>
                </a:solidFill>
                <a:latin typeface="Times New Roman" panose="02020603050405020304" pitchFamily="18" charset="0"/>
                <a:cs typeface="Times New Roman" panose="02020603050405020304" pitchFamily="18" charset="0"/>
              </a:rPr>
              <a:t> </a:t>
            </a:r>
          </a:p>
          <a:p>
            <a:pPr marL="457200" lvl="0" indent="-457200">
              <a:buFont typeface="+mj-lt"/>
              <a:buAutoNum type="arabicPeriod"/>
            </a:pPr>
            <a:r>
              <a:rPr lang="ru-RU" dirty="0" err="1">
                <a:solidFill>
                  <a:prstClr val="black"/>
                </a:solidFill>
                <a:latin typeface="Arial" panose="020B0604020202020204" pitchFamily="34" charset="0"/>
              </a:rPr>
              <a:t>хламидия</a:t>
            </a:r>
            <a:r>
              <a:rPr lang="ru-RU" dirty="0">
                <a:solidFill>
                  <a:prstClr val="black"/>
                </a:solidFill>
                <a:latin typeface="Arial" panose="020B0604020202020204" pitchFamily="34" charset="0"/>
              </a:rPr>
              <a:t> быстро погибает вне организма человека;</a:t>
            </a:r>
          </a:p>
          <a:p>
            <a:pPr marL="457200" lvl="0" indent="-457200">
              <a:buFont typeface="+mj-lt"/>
              <a:buAutoNum type="arabicPeriod"/>
            </a:pPr>
            <a:r>
              <a:rPr lang="ru-RU" dirty="0">
                <a:solidFill>
                  <a:prstClr val="black"/>
                </a:solidFill>
                <a:latin typeface="Arial" panose="020B0604020202020204" pitchFamily="34" charset="0"/>
              </a:rPr>
              <a:t> для заражения необходимо, чтобы в организм попало достаточное количество </a:t>
            </a:r>
            <a:r>
              <a:rPr lang="ru-RU" dirty="0" err="1">
                <a:solidFill>
                  <a:prstClr val="black"/>
                </a:solidFill>
                <a:latin typeface="Arial" panose="020B0604020202020204" pitchFamily="34" charset="0"/>
              </a:rPr>
              <a:t>хламидий</a:t>
            </a:r>
            <a:r>
              <a:rPr lang="ru-RU" dirty="0">
                <a:solidFill>
                  <a:prstClr val="black"/>
                </a:solidFill>
                <a:latin typeface="Arial" panose="020B0604020202020204" pitchFamily="34" charset="0"/>
              </a:rPr>
              <a:t>; </a:t>
            </a:r>
          </a:p>
          <a:p>
            <a:pPr marL="457200" lvl="0" indent="-457200">
              <a:buFont typeface="+mj-lt"/>
              <a:buAutoNum type="arabicPeriod"/>
            </a:pPr>
            <a:r>
              <a:rPr lang="ru-RU" dirty="0">
                <a:solidFill>
                  <a:prstClr val="black"/>
                </a:solidFill>
                <a:latin typeface="Arial" panose="020B0604020202020204" pitchFamily="34" charset="0"/>
              </a:rPr>
              <a:t>бытовой способ заражения не может обеспечить попадания нужного количества </a:t>
            </a:r>
            <a:r>
              <a:rPr lang="ru-RU" dirty="0" err="1">
                <a:solidFill>
                  <a:prstClr val="black"/>
                </a:solidFill>
                <a:latin typeface="Arial" panose="020B0604020202020204" pitchFamily="34" charset="0"/>
              </a:rPr>
              <a:t>хламидий</a:t>
            </a:r>
            <a:r>
              <a:rPr lang="ru-RU" dirty="0">
                <a:solidFill>
                  <a:prstClr val="black"/>
                </a:solidFill>
                <a:latin typeface="Arial" panose="020B0604020202020204" pitchFamily="34" charset="0"/>
              </a:rPr>
              <a:t>. </a:t>
            </a:r>
            <a:endParaRPr lang="ru-RU">
              <a:solidFill>
                <a:prstClr val="black"/>
              </a:solidFill>
              <a:latin typeface="Arial" panose="020B0604020202020204" pitchFamily="34" charset="0"/>
            </a:endParaRP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11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a:solidFill>
                  <a:schemeClr val="tx1"/>
                </a:solidFill>
                <a:latin typeface="+mn-lt"/>
                <a:ea typeface="+mn-ea"/>
                <a:cs typeface="+mn-cs"/>
              </a:rPr>
              <a:t>Виды</a:t>
            </a:r>
          </a:p>
          <a:p>
            <a:r>
              <a:rPr lang="ru-RU" sz="1200" b="0" i="0" kern="1200" dirty="0">
                <a:solidFill>
                  <a:schemeClr val="tx1"/>
                </a:solidFill>
                <a:latin typeface="+mn-lt"/>
                <a:ea typeface="+mn-ea"/>
                <a:cs typeface="+mn-cs"/>
              </a:rPr>
              <a:t>Заболевание гонорея классифицируется на следующие виды:</a:t>
            </a:r>
          </a:p>
          <a:p>
            <a:r>
              <a:rPr lang="ru-RU" sz="1200" b="0" i="0" kern="1200" dirty="0">
                <a:solidFill>
                  <a:schemeClr val="tx1"/>
                </a:solidFill>
                <a:latin typeface="+mn-lt"/>
                <a:ea typeface="+mn-ea"/>
                <a:cs typeface="+mn-cs"/>
              </a:rPr>
              <a:t>Свежая форма, когда с момента заражения прошло не более 2 месяцев. </a:t>
            </a:r>
          </a:p>
          <a:p>
            <a:r>
              <a:rPr lang="ru-RU" sz="1200" b="0" i="0" kern="1200" dirty="0">
                <a:solidFill>
                  <a:schemeClr val="tx1"/>
                </a:solidFill>
                <a:latin typeface="+mn-lt"/>
                <a:ea typeface="+mn-ea"/>
                <a:cs typeface="+mn-cs"/>
              </a:rPr>
              <a:t>Хроническая форма, которая развивается при давности инфицирования более 2 месяцев.</a:t>
            </a:r>
          </a:p>
          <a:p>
            <a:r>
              <a:rPr lang="ru-RU" sz="1200" b="0" i="0" kern="1200" dirty="0">
                <a:solidFill>
                  <a:schemeClr val="tx1"/>
                </a:solidFill>
                <a:latin typeface="+mn-lt"/>
                <a:ea typeface="+mn-ea"/>
                <a:cs typeface="+mn-cs"/>
              </a:rPr>
              <a:t>Свежая форма гонореи может сопровождаться разной активностью воспалительного процесса. Поэтому заболевание принято классифицировать на острый вариант (ярко выраженные клинические проявления), </a:t>
            </a:r>
            <a:r>
              <a:rPr lang="ru-RU" sz="1200" b="0" i="0" kern="1200" dirty="0" err="1">
                <a:solidFill>
                  <a:schemeClr val="tx1"/>
                </a:solidFill>
                <a:latin typeface="+mn-lt"/>
                <a:ea typeface="+mn-ea"/>
                <a:cs typeface="+mn-cs"/>
              </a:rPr>
              <a:t>подострый</a:t>
            </a:r>
            <a:r>
              <a:rPr lang="ru-RU" sz="1200" b="0" i="0" kern="1200" dirty="0">
                <a:solidFill>
                  <a:schemeClr val="tx1"/>
                </a:solidFill>
                <a:latin typeface="+mn-lt"/>
                <a:ea typeface="+mn-ea"/>
                <a:cs typeface="+mn-cs"/>
              </a:rPr>
              <a:t> (симптоматика выражена незначительно) и торпидный (молниеносный с быстрым регрессом клинической симптоматики).</a:t>
            </a:r>
          </a:p>
          <a:p>
            <a:r>
              <a:rPr lang="ru-RU" sz="1200" b="0" i="0" kern="1200" dirty="0">
                <a:solidFill>
                  <a:schemeClr val="tx1"/>
                </a:solidFill>
                <a:latin typeface="+mn-lt"/>
                <a:ea typeface="+mn-ea"/>
                <a:cs typeface="+mn-cs"/>
              </a:rPr>
              <a:t>В отдельную категорию выделяется </a:t>
            </a:r>
            <a:r>
              <a:rPr lang="ru-RU" sz="1200" b="0" i="0" kern="1200" dirty="0" err="1">
                <a:solidFill>
                  <a:schemeClr val="tx1"/>
                </a:solidFill>
                <a:latin typeface="+mn-lt"/>
                <a:ea typeface="+mn-ea"/>
                <a:cs typeface="+mn-cs"/>
              </a:rPr>
              <a:t>гонококконосительство</a:t>
            </a:r>
            <a:r>
              <a:rPr lang="ru-RU" sz="1200" b="0" i="0" kern="1200" dirty="0">
                <a:solidFill>
                  <a:schemeClr val="tx1"/>
                </a:solidFill>
                <a:latin typeface="+mn-lt"/>
                <a:ea typeface="+mn-ea"/>
                <a:cs typeface="+mn-cs"/>
              </a:rPr>
              <a:t>. Это такая ситуация, когда бактерии присутствуют на поверхности слизистой, но при этом воспалительная реакция не развивается. Чаще всего </a:t>
            </a:r>
            <a:r>
              <a:rPr lang="ru-RU" sz="1200" b="0" i="0" kern="1200" dirty="0" err="1">
                <a:solidFill>
                  <a:schemeClr val="tx1"/>
                </a:solidFill>
                <a:latin typeface="+mn-lt"/>
                <a:ea typeface="+mn-ea"/>
                <a:cs typeface="+mn-cs"/>
              </a:rPr>
              <a:t>гонококконосителями</a:t>
            </a:r>
            <a:r>
              <a:rPr lang="ru-RU" sz="1200" b="0" i="0" kern="1200" dirty="0">
                <a:solidFill>
                  <a:schemeClr val="tx1"/>
                </a:solidFill>
                <a:latin typeface="+mn-lt"/>
                <a:ea typeface="+mn-ea"/>
                <a:cs typeface="+mn-cs"/>
              </a:rPr>
              <a:t> являются мужчины, с легкостью заражающие женщин-партнерш.</a:t>
            </a: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12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a:solidFill>
                  <a:schemeClr val="tx1"/>
                </a:solidFill>
                <a:latin typeface="+mn-lt"/>
                <a:ea typeface="+mn-ea"/>
                <a:cs typeface="+mn-cs"/>
              </a:rPr>
              <a:t>Виды</a:t>
            </a:r>
          </a:p>
          <a:p>
            <a:r>
              <a:rPr lang="ru-RU" sz="1200" b="0" i="0" kern="1200" dirty="0">
                <a:solidFill>
                  <a:schemeClr val="tx1"/>
                </a:solidFill>
                <a:latin typeface="+mn-lt"/>
                <a:ea typeface="+mn-ea"/>
                <a:cs typeface="+mn-cs"/>
              </a:rPr>
              <a:t>Заболевание гонорея классифицируется на следующие виды:</a:t>
            </a:r>
          </a:p>
          <a:p>
            <a:r>
              <a:rPr lang="ru-RU" sz="1200" b="0" i="0" kern="1200" dirty="0">
                <a:solidFill>
                  <a:schemeClr val="tx1"/>
                </a:solidFill>
                <a:latin typeface="+mn-lt"/>
                <a:ea typeface="+mn-ea"/>
                <a:cs typeface="+mn-cs"/>
              </a:rPr>
              <a:t>Свежая форма, когда с момента заражения прошло не более 2 месяцев. </a:t>
            </a:r>
          </a:p>
          <a:p>
            <a:r>
              <a:rPr lang="ru-RU" sz="1200" b="0" i="0" kern="1200" dirty="0">
                <a:solidFill>
                  <a:schemeClr val="tx1"/>
                </a:solidFill>
                <a:latin typeface="+mn-lt"/>
                <a:ea typeface="+mn-ea"/>
                <a:cs typeface="+mn-cs"/>
              </a:rPr>
              <a:t>Хроническая форма, которая развивается при давности инфицирования более 2 месяцев.</a:t>
            </a:r>
          </a:p>
          <a:p>
            <a:r>
              <a:rPr lang="ru-RU" sz="1200" b="0" i="0" kern="1200" dirty="0">
                <a:solidFill>
                  <a:schemeClr val="tx1"/>
                </a:solidFill>
                <a:latin typeface="+mn-lt"/>
                <a:ea typeface="+mn-ea"/>
                <a:cs typeface="+mn-cs"/>
              </a:rPr>
              <a:t>Свежая форма гонореи может сопровождаться разной активностью воспалительного процесса. Поэтому заболевание принято классифицировать на острый вариант (ярко выраженные клинические проявления), </a:t>
            </a:r>
            <a:r>
              <a:rPr lang="ru-RU" sz="1200" b="0" i="0" kern="1200" dirty="0" err="1">
                <a:solidFill>
                  <a:schemeClr val="tx1"/>
                </a:solidFill>
                <a:latin typeface="+mn-lt"/>
                <a:ea typeface="+mn-ea"/>
                <a:cs typeface="+mn-cs"/>
              </a:rPr>
              <a:t>подострый</a:t>
            </a:r>
            <a:r>
              <a:rPr lang="ru-RU" sz="1200" b="0" i="0" kern="1200" dirty="0">
                <a:solidFill>
                  <a:schemeClr val="tx1"/>
                </a:solidFill>
                <a:latin typeface="+mn-lt"/>
                <a:ea typeface="+mn-ea"/>
                <a:cs typeface="+mn-cs"/>
              </a:rPr>
              <a:t> (симптоматика выражена незначительно) и торпидный (молниеносный с быстрым регрессом клинической симптоматики).</a:t>
            </a:r>
          </a:p>
          <a:p>
            <a:r>
              <a:rPr lang="ru-RU" sz="1200" b="0" i="0" kern="1200" dirty="0">
                <a:solidFill>
                  <a:schemeClr val="tx1"/>
                </a:solidFill>
                <a:latin typeface="+mn-lt"/>
                <a:ea typeface="+mn-ea"/>
                <a:cs typeface="+mn-cs"/>
              </a:rPr>
              <a:t>В отдельную категорию выделяется </a:t>
            </a:r>
            <a:r>
              <a:rPr lang="ru-RU" sz="1200" b="0" i="0" kern="1200" dirty="0" err="1">
                <a:solidFill>
                  <a:schemeClr val="tx1"/>
                </a:solidFill>
                <a:latin typeface="+mn-lt"/>
                <a:ea typeface="+mn-ea"/>
                <a:cs typeface="+mn-cs"/>
              </a:rPr>
              <a:t>гонококконосительство</a:t>
            </a:r>
            <a:r>
              <a:rPr lang="ru-RU" sz="1200" b="0" i="0" kern="1200" dirty="0">
                <a:solidFill>
                  <a:schemeClr val="tx1"/>
                </a:solidFill>
                <a:latin typeface="+mn-lt"/>
                <a:ea typeface="+mn-ea"/>
                <a:cs typeface="+mn-cs"/>
              </a:rPr>
              <a:t>. Это такая ситуация, когда бактерии присутствуют на поверхности слизистой, но при этом воспалительная реакция не развивается. Чаще всего </a:t>
            </a:r>
            <a:r>
              <a:rPr lang="ru-RU" sz="1200" b="0" i="0" kern="1200" dirty="0" err="1">
                <a:solidFill>
                  <a:schemeClr val="tx1"/>
                </a:solidFill>
                <a:latin typeface="+mn-lt"/>
                <a:ea typeface="+mn-ea"/>
                <a:cs typeface="+mn-cs"/>
              </a:rPr>
              <a:t>гонококконосителями</a:t>
            </a:r>
            <a:r>
              <a:rPr lang="ru-RU" sz="1200" b="0" i="0" kern="1200" dirty="0">
                <a:solidFill>
                  <a:schemeClr val="tx1"/>
                </a:solidFill>
                <a:latin typeface="+mn-lt"/>
                <a:ea typeface="+mn-ea"/>
                <a:cs typeface="+mn-cs"/>
              </a:rPr>
              <a:t> являются мужчины, с легкостью заражающие женщин-партнерш.</a:t>
            </a:r>
          </a:p>
          <a:p>
            <a:endParaRPr lang="ru-RU" dirty="0"/>
          </a:p>
        </p:txBody>
      </p:sp>
      <p:sp>
        <p:nvSpPr>
          <p:cNvPr id="4" name="Номер слайда 3"/>
          <p:cNvSpPr>
            <a:spLocks noGrp="1"/>
          </p:cNvSpPr>
          <p:nvPr>
            <p:ph type="sldNum" sz="quarter" idx="10"/>
          </p:nvPr>
        </p:nvSpPr>
        <p:spPr/>
        <p:txBody>
          <a:bodyPr/>
          <a:lstStyle/>
          <a:p>
            <a:fld id="{8CC694FD-9B94-42BA-BF33-30672544F923}"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A1DC6E-548F-476B-B7CD-FB503F0BDAA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DA6B551-BE8A-43D7-B0FB-BB4D09C5A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CD0D40F-6088-43CA-9161-E414CA3367E2}"/>
              </a:ext>
            </a:extLst>
          </p:cNvPr>
          <p:cNvSpPr>
            <a:spLocks noGrp="1"/>
          </p:cNvSpPr>
          <p:nvPr>
            <p:ph type="dt" sz="half" idx="10"/>
          </p:nvPr>
        </p:nvSpPr>
        <p:spPr/>
        <p:txBody>
          <a:bodyPr/>
          <a:lstStyle/>
          <a:p>
            <a:fld id="{63265283-CA53-40C5-A42F-B56911B96EFB}" type="datetimeFigureOut">
              <a:rPr lang="ru-RU" smtClean="0"/>
              <a:pPr/>
              <a:t>23.04.2024</a:t>
            </a:fld>
            <a:endParaRPr lang="ru-RU"/>
          </a:p>
        </p:txBody>
      </p:sp>
      <p:sp>
        <p:nvSpPr>
          <p:cNvPr id="5" name="Нижний колонтитул 4">
            <a:extLst>
              <a:ext uri="{FF2B5EF4-FFF2-40B4-BE49-F238E27FC236}">
                <a16:creationId xmlns:a16="http://schemas.microsoft.com/office/drawing/2014/main" id="{D1843DD6-26F8-4435-AF15-FCF168B394F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A6517D2-CD76-4E4F-9D9A-DC19ADCA804C}"/>
              </a:ext>
            </a:extLst>
          </p:cNvPr>
          <p:cNvSpPr>
            <a:spLocks noGrp="1"/>
          </p:cNvSpPr>
          <p:nvPr>
            <p:ph type="sldNum" sz="quarter" idx="12"/>
          </p:nvPr>
        </p:nvSpPr>
        <p:spPr/>
        <p:txBody>
          <a:bodyPr/>
          <a:lstStyle/>
          <a:p>
            <a:fld id="{8D303996-BEFE-411E-98F4-A2FAE2183487}" type="slidenum">
              <a:rPr lang="ru-RU" smtClean="0"/>
              <a:pPr/>
              <a:t>‹#›</a:t>
            </a:fld>
            <a:endParaRPr lang="ru-RU"/>
          </a:p>
        </p:txBody>
      </p:sp>
    </p:spTree>
    <p:extLst>
      <p:ext uri="{BB962C8B-B14F-4D97-AF65-F5344CB8AC3E}">
        <p14:creationId xmlns:p14="http://schemas.microsoft.com/office/powerpoint/2010/main" val="14022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4FF2B1-A7E0-4F88-9804-EB7347758F5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06AA785-EEAB-4DA2-97B4-D7E1D1EA0DE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EB15346-0C80-4936-8848-219821A270C9}"/>
              </a:ext>
            </a:extLst>
          </p:cNvPr>
          <p:cNvSpPr>
            <a:spLocks noGrp="1"/>
          </p:cNvSpPr>
          <p:nvPr>
            <p:ph type="dt" sz="half" idx="10"/>
          </p:nvPr>
        </p:nvSpPr>
        <p:spPr/>
        <p:txBody>
          <a:bodyPr/>
          <a:lstStyle/>
          <a:p>
            <a:fld id="{63265283-CA53-40C5-A42F-B56911B96EFB}" type="datetimeFigureOut">
              <a:rPr lang="ru-RU" smtClean="0"/>
              <a:pPr/>
              <a:t>23.04.2024</a:t>
            </a:fld>
            <a:endParaRPr lang="ru-RU"/>
          </a:p>
        </p:txBody>
      </p:sp>
      <p:sp>
        <p:nvSpPr>
          <p:cNvPr id="5" name="Нижний колонтитул 4">
            <a:extLst>
              <a:ext uri="{FF2B5EF4-FFF2-40B4-BE49-F238E27FC236}">
                <a16:creationId xmlns:a16="http://schemas.microsoft.com/office/drawing/2014/main" id="{3AEA3DC1-BCA3-4DDF-9B55-2427C615262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C61FB72-A503-4680-AE7B-9DD7396ACA49}"/>
              </a:ext>
            </a:extLst>
          </p:cNvPr>
          <p:cNvSpPr>
            <a:spLocks noGrp="1"/>
          </p:cNvSpPr>
          <p:nvPr>
            <p:ph type="sldNum" sz="quarter" idx="12"/>
          </p:nvPr>
        </p:nvSpPr>
        <p:spPr/>
        <p:txBody>
          <a:bodyPr/>
          <a:lstStyle/>
          <a:p>
            <a:fld id="{8D303996-BEFE-411E-98F4-A2FAE2183487}" type="slidenum">
              <a:rPr lang="ru-RU" smtClean="0"/>
              <a:pPr/>
              <a:t>‹#›</a:t>
            </a:fld>
            <a:endParaRPr lang="ru-RU"/>
          </a:p>
        </p:txBody>
      </p:sp>
    </p:spTree>
    <p:extLst>
      <p:ext uri="{BB962C8B-B14F-4D97-AF65-F5344CB8AC3E}">
        <p14:creationId xmlns:p14="http://schemas.microsoft.com/office/powerpoint/2010/main" val="200030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DB6F4A4-0E6C-4DE8-BA7E-96E9BA15BAF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8A1C955-4A6A-4ABF-8BB3-FC41A9913A2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A35B72A-CD1D-467B-95BA-DB18B4798BB4}"/>
              </a:ext>
            </a:extLst>
          </p:cNvPr>
          <p:cNvSpPr>
            <a:spLocks noGrp="1"/>
          </p:cNvSpPr>
          <p:nvPr>
            <p:ph type="dt" sz="half" idx="10"/>
          </p:nvPr>
        </p:nvSpPr>
        <p:spPr/>
        <p:txBody>
          <a:bodyPr/>
          <a:lstStyle/>
          <a:p>
            <a:fld id="{63265283-CA53-40C5-A42F-B56911B96EFB}" type="datetimeFigureOut">
              <a:rPr lang="ru-RU" smtClean="0"/>
              <a:pPr/>
              <a:t>23.04.2024</a:t>
            </a:fld>
            <a:endParaRPr lang="ru-RU"/>
          </a:p>
        </p:txBody>
      </p:sp>
      <p:sp>
        <p:nvSpPr>
          <p:cNvPr id="5" name="Нижний колонтитул 4">
            <a:extLst>
              <a:ext uri="{FF2B5EF4-FFF2-40B4-BE49-F238E27FC236}">
                <a16:creationId xmlns:a16="http://schemas.microsoft.com/office/drawing/2014/main" id="{24710256-2026-4238-B55F-09B003B3D72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E0841C2-A29B-4769-8D64-86AB0C62F8F3}"/>
              </a:ext>
            </a:extLst>
          </p:cNvPr>
          <p:cNvSpPr>
            <a:spLocks noGrp="1"/>
          </p:cNvSpPr>
          <p:nvPr>
            <p:ph type="sldNum" sz="quarter" idx="12"/>
          </p:nvPr>
        </p:nvSpPr>
        <p:spPr/>
        <p:txBody>
          <a:bodyPr/>
          <a:lstStyle/>
          <a:p>
            <a:fld id="{8D303996-BEFE-411E-98F4-A2FAE2183487}" type="slidenum">
              <a:rPr lang="ru-RU" smtClean="0"/>
              <a:pPr/>
              <a:t>‹#›</a:t>
            </a:fld>
            <a:endParaRPr lang="ru-RU"/>
          </a:p>
        </p:txBody>
      </p:sp>
    </p:spTree>
    <p:extLst>
      <p:ext uri="{BB962C8B-B14F-4D97-AF65-F5344CB8AC3E}">
        <p14:creationId xmlns:p14="http://schemas.microsoft.com/office/powerpoint/2010/main" val="220054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FD3590-B40F-4D31-A895-F1F9FC4C288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ED77857-A18A-4871-9271-2F3E2ED7743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0BBC026-D2A9-4C91-B852-7DF495DF64EF}"/>
              </a:ext>
            </a:extLst>
          </p:cNvPr>
          <p:cNvSpPr>
            <a:spLocks noGrp="1"/>
          </p:cNvSpPr>
          <p:nvPr>
            <p:ph type="dt" sz="half" idx="10"/>
          </p:nvPr>
        </p:nvSpPr>
        <p:spPr/>
        <p:txBody>
          <a:bodyPr/>
          <a:lstStyle/>
          <a:p>
            <a:fld id="{63265283-CA53-40C5-A42F-B56911B96EFB}" type="datetimeFigureOut">
              <a:rPr lang="ru-RU" smtClean="0"/>
              <a:pPr/>
              <a:t>23.04.2024</a:t>
            </a:fld>
            <a:endParaRPr lang="ru-RU"/>
          </a:p>
        </p:txBody>
      </p:sp>
      <p:sp>
        <p:nvSpPr>
          <p:cNvPr id="5" name="Нижний колонтитул 4">
            <a:extLst>
              <a:ext uri="{FF2B5EF4-FFF2-40B4-BE49-F238E27FC236}">
                <a16:creationId xmlns:a16="http://schemas.microsoft.com/office/drawing/2014/main" id="{A95F05ED-9597-44B2-9F43-32C689F731D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95BB5D-C914-48BC-A458-04E4F3744871}"/>
              </a:ext>
            </a:extLst>
          </p:cNvPr>
          <p:cNvSpPr>
            <a:spLocks noGrp="1"/>
          </p:cNvSpPr>
          <p:nvPr>
            <p:ph type="sldNum" sz="quarter" idx="12"/>
          </p:nvPr>
        </p:nvSpPr>
        <p:spPr/>
        <p:txBody>
          <a:bodyPr/>
          <a:lstStyle/>
          <a:p>
            <a:fld id="{8D303996-BEFE-411E-98F4-A2FAE2183487}" type="slidenum">
              <a:rPr lang="ru-RU" smtClean="0"/>
              <a:pPr/>
              <a:t>‹#›</a:t>
            </a:fld>
            <a:endParaRPr lang="ru-RU"/>
          </a:p>
        </p:txBody>
      </p:sp>
    </p:spTree>
    <p:extLst>
      <p:ext uri="{BB962C8B-B14F-4D97-AF65-F5344CB8AC3E}">
        <p14:creationId xmlns:p14="http://schemas.microsoft.com/office/powerpoint/2010/main" val="370549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05D949-7F4A-4623-B033-073DF9C881B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D787322-0669-4C51-94D5-5A799E4722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0503176-8C08-4332-9933-E01D5E569674}"/>
              </a:ext>
            </a:extLst>
          </p:cNvPr>
          <p:cNvSpPr>
            <a:spLocks noGrp="1"/>
          </p:cNvSpPr>
          <p:nvPr>
            <p:ph type="dt" sz="half" idx="10"/>
          </p:nvPr>
        </p:nvSpPr>
        <p:spPr/>
        <p:txBody>
          <a:bodyPr/>
          <a:lstStyle/>
          <a:p>
            <a:fld id="{63265283-CA53-40C5-A42F-B56911B96EFB}" type="datetimeFigureOut">
              <a:rPr lang="ru-RU" smtClean="0"/>
              <a:pPr/>
              <a:t>23.04.2024</a:t>
            </a:fld>
            <a:endParaRPr lang="ru-RU"/>
          </a:p>
        </p:txBody>
      </p:sp>
      <p:sp>
        <p:nvSpPr>
          <p:cNvPr id="5" name="Нижний колонтитул 4">
            <a:extLst>
              <a:ext uri="{FF2B5EF4-FFF2-40B4-BE49-F238E27FC236}">
                <a16:creationId xmlns:a16="http://schemas.microsoft.com/office/drawing/2014/main" id="{94E12D30-7BF9-444A-BFB6-70DF924A253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FCB6EBF-917E-4AF6-A13D-51A93E278F2C}"/>
              </a:ext>
            </a:extLst>
          </p:cNvPr>
          <p:cNvSpPr>
            <a:spLocks noGrp="1"/>
          </p:cNvSpPr>
          <p:nvPr>
            <p:ph type="sldNum" sz="quarter" idx="12"/>
          </p:nvPr>
        </p:nvSpPr>
        <p:spPr/>
        <p:txBody>
          <a:bodyPr/>
          <a:lstStyle/>
          <a:p>
            <a:fld id="{8D303996-BEFE-411E-98F4-A2FAE2183487}" type="slidenum">
              <a:rPr lang="ru-RU" smtClean="0"/>
              <a:pPr/>
              <a:t>‹#›</a:t>
            </a:fld>
            <a:endParaRPr lang="ru-RU"/>
          </a:p>
        </p:txBody>
      </p:sp>
    </p:spTree>
    <p:extLst>
      <p:ext uri="{BB962C8B-B14F-4D97-AF65-F5344CB8AC3E}">
        <p14:creationId xmlns:p14="http://schemas.microsoft.com/office/powerpoint/2010/main" val="393426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94E8C1-18B2-4A15-B420-FF659F00F0F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74D7F8A-2FC1-445F-B3A0-02C3D02BC42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BFC2EAF-BABB-41FB-BECA-73E4FFAF48D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AE710E6-4772-40BE-A0C3-E1BAEB187969}"/>
              </a:ext>
            </a:extLst>
          </p:cNvPr>
          <p:cNvSpPr>
            <a:spLocks noGrp="1"/>
          </p:cNvSpPr>
          <p:nvPr>
            <p:ph type="dt" sz="half" idx="10"/>
          </p:nvPr>
        </p:nvSpPr>
        <p:spPr/>
        <p:txBody>
          <a:bodyPr/>
          <a:lstStyle/>
          <a:p>
            <a:fld id="{63265283-CA53-40C5-A42F-B56911B96EFB}" type="datetimeFigureOut">
              <a:rPr lang="ru-RU" smtClean="0"/>
              <a:pPr/>
              <a:t>23.04.2024</a:t>
            </a:fld>
            <a:endParaRPr lang="ru-RU"/>
          </a:p>
        </p:txBody>
      </p:sp>
      <p:sp>
        <p:nvSpPr>
          <p:cNvPr id="6" name="Нижний колонтитул 5">
            <a:extLst>
              <a:ext uri="{FF2B5EF4-FFF2-40B4-BE49-F238E27FC236}">
                <a16:creationId xmlns:a16="http://schemas.microsoft.com/office/drawing/2014/main" id="{FCDD3840-3BC6-4FC2-9B77-1316AA10DA6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4964BCF-A866-441C-BF11-252BE7C7EC4D}"/>
              </a:ext>
            </a:extLst>
          </p:cNvPr>
          <p:cNvSpPr>
            <a:spLocks noGrp="1"/>
          </p:cNvSpPr>
          <p:nvPr>
            <p:ph type="sldNum" sz="quarter" idx="12"/>
          </p:nvPr>
        </p:nvSpPr>
        <p:spPr/>
        <p:txBody>
          <a:bodyPr/>
          <a:lstStyle/>
          <a:p>
            <a:fld id="{8D303996-BEFE-411E-98F4-A2FAE2183487}" type="slidenum">
              <a:rPr lang="ru-RU" smtClean="0"/>
              <a:pPr/>
              <a:t>‹#›</a:t>
            </a:fld>
            <a:endParaRPr lang="ru-RU"/>
          </a:p>
        </p:txBody>
      </p:sp>
    </p:spTree>
    <p:extLst>
      <p:ext uri="{BB962C8B-B14F-4D97-AF65-F5344CB8AC3E}">
        <p14:creationId xmlns:p14="http://schemas.microsoft.com/office/powerpoint/2010/main" val="330513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9B3C67-490F-4859-AB61-F7273FA0537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1FE7BE0-F6AB-4182-8741-47BF60B23E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4458970-12FC-4BFA-A6B2-C58960B4153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8185F67-6AB7-4901-896E-33A2A023C8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DED0F54-EE46-42CF-960A-88415FA9C54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E11E6FB-5716-4551-A04B-D237C7B24767}"/>
              </a:ext>
            </a:extLst>
          </p:cNvPr>
          <p:cNvSpPr>
            <a:spLocks noGrp="1"/>
          </p:cNvSpPr>
          <p:nvPr>
            <p:ph type="dt" sz="half" idx="10"/>
          </p:nvPr>
        </p:nvSpPr>
        <p:spPr/>
        <p:txBody>
          <a:bodyPr/>
          <a:lstStyle/>
          <a:p>
            <a:fld id="{63265283-CA53-40C5-A42F-B56911B96EFB}" type="datetimeFigureOut">
              <a:rPr lang="ru-RU" smtClean="0"/>
              <a:pPr/>
              <a:t>23.04.2024</a:t>
            </a:fld>
            <a:endParaRPr lang="ru-RU"/>
          </a:p>
        </p:txBody>
      </p:sp>
      <p:sp>
        <p:nvSpPr>
          <p:cNvPr id="8" name="Нижний колонтитул 7">
            <a:extLst>
              <a:ext uri="{FF2B5EF4-FFF2-40B4-BE49-F238E27FC236}">
                <a16:creationId xmlns:a16="http://schemas.microsoft.com/office/drawing/2014/main" id="{0AD0948E-FA07-40CB-8A49-CF2A1701BCD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EA12570-6F62-4ADC-B634-B8998D3CAA68}"/>
              </a:ext>
            </a:extLst>
          </p:cNvPr>
          <p:cNvSpPr>
            <a:spLocks noGrp="1"/>
          </p:cNvSpPr>
          <p:nvPr>
            <p:ph type="sldNum" sz="quarter" idx="12"/>
          </p:nvPr>
        </p:nvSpPr>
        <p:spPr/>
        <p:txBody>
          <a:bodyPr/>
          <a:lstStyle/>
          <a:p>
            <a:fld id="{8D303996-BEFE-411E-98F4-A2FAE2183487}" type="slidenum">
              <a:rPr lang="ru-RU" smtClean="0"/>
              <a:pPr/>
              <a:t>‹#›</a:t>
            </a:fld>
            <a:endParaRPr lang="ru-RU"/>
          </a:p>
        </p:txBody>
      </p:sp>
    </p:spTree>
    <p:extLst>
      <p:ext uri="{BB962C8B-B14F-4D97-AF65-F5344CB8AC3E}">
        <p14:creationId xmlns:p14="http://schemas.microsoft.com/office/powerpoint/2010/main" val="277817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C1536F-1DCA-4B13-B297-BD9271E68AB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6ADBCEC-E968-4E36-B5E0-6E3B20F09C79}"/>
              </a:ext>
            </a:extLst>
          </p:cNvPr>
          <p:cNvSpPr>
            <a:spLocks noGrp="1"/>
          </p:cNvSpPr>
          <p:nvPr>
            <p:ph type="dt" sz="half" idx="10"/>
          </p:nvPr>
        </p:nvSpPr>
        <p:spPr/>
        <p:txBody>
          <a:bodyPr/>
          <a:lstStyle/>
          <a:p>
            <a:fld id="{63265283-CA53-40C5-A42F-B56911B96EFB}" type="datetimeFigureOut">
              <a:rPr lang="ru-RU" smtClean="0"/>
              <a:pPr/>
              <a:t>23.04.2024</a:t>
            </a:fld>
            <a:endParaRPr lang="ru-RU"/>
          </a:p>
        </p:txBody>
      </p:sp>
      <p:sp>
        <p:nvSpPr>
          <p:cNvPr id="4" name="Нижний колонтитул 3">
            <a:extLst>
              <a:ext uri="{FF2B5EF4-FFF2-40B4-BE49-F238E27FC236}">
                <a16:creationId xmlns:a16="http://schemas.microsoft.com/office/drawing/2014/main" id="{6F6A544A-76BE-4E7D-98C4-8320109FF25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9840A58-A4ED-4B40-9BCF-D81EF432EF89}"/>
              </a:ext>
            </a:extLst>
          </p:cNvPr>
          <p:cNvSpPr>
            <a:spLocks noGrp="1"/>
          </p:cNvSpPr>
          <p:nvPr>
            <p:ph type="sldNum" sz="quarter" idx="12"/>
          </p:nvPr>
        </p:nvSpPr>
        <p:spPr/>
        <p:txBody>
          <a:bodyPr/>
          <a:lstStyle/>
          <a:p>
            <a:fld id="{8D303996-BEFE-411E-98F4-A2FAE2183487}" type="slidenum">
              <a:rPr lang="ru-RU" smtClean="0"/>
              <a:pPr/>
              <a:t>‹#›</a:t>
            </a:fld>
            <a:endParaRPr lang="ru-RU"/>
          </a:p>
        </p:txBody>
      </p:sp>
    </p:spTree>
    <p:extLst>
      <p:ext uri="{BB962C8B-B14F-4D97-AF65-F5344CB8AC3E}">
        <p14:creationId xmlns:p14="http://schemas.microsoft.com/office/powerpoint/2010/main" val="44931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DA08A8C-ED4E-4681-87D2-11C27120FC14}"/>
              </a:ext>
            </a:extLst>
          </p:cNvPr>
          <p:cNvSpPr>
            <a:spLocks noGrp="1"/>
          </p:cNvSpPr>
          <p:nvPr>
            <p:ph type="dt" sz="half" idx="10"/>
          </p:nvPr>
        </p:nvSpPr>
        <p:spPr/>
        <p:txBody>
          <a:bodyPr/>
          <a:lstStyle/>
          <a:p>
            <a:fld id="{63265283-CA53-40C5-A42F-B56911B96EFB}" type="datetimeFigureOut">
              <a:rPr lang="ru-RU" smtClean="0"/>
              <a:pPr/>
              <a:t>23.04.2024</a:t>
            </a:fld>
            <a:endParaRPr lang="ru-RU"/>
          </a:p>
        </p:txBody>
      </p:sp>
      <p:sp>
        <p:nvSpPr>
          <p:cNvPr id="3" name="Нижний колонтитул 2">
            <a:extLst>
              <a:ext uri="{FF2B5EF4-FFF2-40B4-BE49-F238E27FC236}">
                <a16:creationId xmlns:a16="http://schemas.microsoft.com/office/drawing/2014/main" id="{4138A4CA-227C-4EF4-984D-5B82EA0592B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F5F4E77-1504-4541-AB0F-6CECE1E1B3D5}"/>
              </a:ext>
            </a:extLst>
          </p:cNvPr>
          <p:cNvSpPr>
            <a:spLocks noGrp="1"/>
          </p:cNvSpPr>
          <p:nvPr>
            <p:ph type="sldNum" sz="quarter" idx="12"/>
          </p:nvPr>
        </p:nvSpPr>
        <p:spPr/>
        <p:txBody>
          <a:bodyPr/>
          <a:lstStyle/>
          <a:p>
            <a:fld id="{8D303996-BEFE-411E-98F4-A2FAE2183487}" type="slidenum">
              <a:rPr lang="ru-RU" smtClean="0"/>
              <a:pPr/>
              <a:t>‹#›</a:t>
            </a:fld>
            <a:endParaRPr lang="ru-RU"/>
          </a:p>
        </p:txBody>
      </p:sp>
    </p:spTree>
    <p:extLst>
      <p:ext uri="{BB962C8B-B14F-4D97-AF65-F5344CB8AC3E}">
        <p14:creationId xmlns:p14="http://schemas.microsoft.com/office/powerpoint/2010/main" val="8837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D085BC-FCBB-450B-AD56-8160835DD05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3FD5B36-2BB2-4422-AF13-821ABDE40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9642969-162D-4708-99F9-4993ACEFD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FFD87A2-5FDA-44F4-921D-800E0CEC1373}"/>
              </a:ext>
            </a:extLst>
          </p:cNvPr>
          <p:cNvSpPr>
            <a:spLocks noGrp="1"/>
          </p:cNvSpPr>
          <p:nvPr>
            <p:ph type="dt" sz="half" idx="10"/>
          </p:nvPr>
        </p:nvSpPr>
        <p:spPr/>
        <p:txBody>
          <a:bodyPr/>
          <a:lstStyle/>
          <a:p>
            <a:fld id="{63265283-CA53-40C5-A42F-B56911B96EFB}" type="datetimeFigureOut">
              <a:rPr lang="ru-RU" smtClean="0"/>
              <a:pPr/>
              <a:t>23.04.2024</a:t>
            </a:fld>
            <a:endParaRPr lang="ru-RU"/>
          </a:p>
        </p:txBody>
      </p:sp>
      <p:sp>
        <p:nvSpPr>
          <p:cNvPr id="6" name="Нижний колонтитул 5">
            <a:extLst>
              <a:ext uri="{FF2B5EF4-FFF2-40B4-BE49-F238E27FC236}">
                <a16:creationId xmlns:a16="http://schemas.microsoft.com/office/drawing/2014/main" id="{9AF15F12-8B37-42AF-809C-FDA5214039F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7B35440-237A-4EDB-B4D7-6FB673333066}"/>
              </a:ext>
            </a:extLst>
          </p:cNvPr>
          <p:cNvSpPr>
            <a:spLocks noGrp="1"/>
          </p:cNvSpPr>
          <p:nvPr>
            <p:ph type="sldNum" sz="quarter" idx="12"/>
          </p:nvPr>
        </p:nvSpPr>
        <p:spPr/>
        <p:txBody>
          <a:bodyPr/>
          <a:lstStyle/>
          <a:p>
            <a:fld id="{8D303996-BEFE-411E-98F4-A2FAE2183487}" type="slidenum">
              <a:rPr lang="ru-RU" smtClean="0"/>
              <a:pPr/>
              <a:t>‹#›</a:t>
            </a:fld>
            <a:endParaRPr lang="ru-RU"/>
          </a:p>
        </p:txBody>
      </p:sp>
    </p:spTree>
    <p:extLst>
      <p:ext uri="{BB962C8B-B14F-4D97-AF65-F5344CB8AC3E}">
        <p14:creationId xmlns:p14="http://schemas.microsoft.com/office/powerpoint/2010/main" val="133559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05B05D-E525-400C-8243-1EAE2800096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7DE3FBE-59F0-4E2C-9982-B33D97789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1477541-C6D8-47DE-8DFF-6D7972293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A5C3A42-F6C7-4B44-91C8-41BCDBF16951}"/>
              </a:ext>
            </a:extLst>
          </p:cNvPr>
          <p:cNvSpPr>
            <a:spLocks noGrp="1"/>
          </p:cNvSpPr>
          <p:nvPr>
            <p:ph type="dt" sz="half" idx="10"/>
          </p:nvPr>
        </p:nvSpPr>
        <p:spPr/>
        <p:txBody>
          <a:bodyPr/>
          <a:lstStyle/>
          <a:p>
            <a:fld id="{63265283-CA53-40C5-A42F-B56911B96EFB}" type="datetimeFigureOut">
              <a:rPr lang="ru-RU" smtClean="0"/>
              <a:pPr/>
              <a:t>23.04.2024</a:t>
            </a:fld>
            <a:endParaRPr lang="ru-RU"/>
          </a:p>
        </p:txBody>
      </p:sp>
      <p:sp>
        <p:nvSpPr>
          <p:cNvPr id="6" name="Нижний колонтитул 5">
            <a:extLst>
              <a:ext uri="{FF2B5EF4-FFF2-40B4-BE49-F238E27FC236}">
                <a16:creationId xmlns:a16="http://schemas.microsoft.com/office/drawing/2014/main" id="{A79F1FEC-986D-4DA6-99E6-706D0438AA8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B74C60C-21A2-47A1-9F32-C4A841CD8474}"/>
              </a:ext>
            </a:extLst>
          </p:cNvPr>
          <p:cNvSpPr>
            <a:spLocks noGrp="1"/>
          </p:cNvSpPr>
          <p:nvPr>
            <p:ph type="sldNum" sz="quarter" idx="12"/>
          </p:nvPr>
        </p:nvSpPr>
        <p:spPr/>
        <p:txBody>
          <a:bodyPr/>
          <a:lstStyle/>
          <a:p>
            <a:fld id="{8D303996-BEFE-411E-98F4-A2FAE2183487}" type="slidenum">
              <a:rPr lang="ru-RU" smtClean="0"/>
              <a:pPr/>
              <a:t>‹#›</a:t>
            </a:fld>
            <a:endParaRPr lang="ru-RU"/>
          </a:p>
        </p:txBody>
      </p:sp>
    </p:spTree>
    <p:extLst>
      <p:ext uri="{BB962C8B-B14F-4D97-AF65-F5344CB8AC3E}">
        <p14:creationId xmlns:p14="http://schemas.microsoft.com/office/powerpoint/2010/main" val="213496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042A75-E522-42A4-AB28-C7C8104DB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8D619B4-39B1-4EF2-AF1D-F2525EA750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A2C11A6-572A-42ED-B7A9-D41BAAE388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65283-CA53-40C5-A42F-B56911B96EFB}" type="datetimeFigureOut">
              <a:rPr lang="ru-RU" smtClean="0"/>
              <a:pPr/>
              <a:t>23.04.2024</a:t>
            </a:fld>
            <a:endParaRPr lang="ru-RU"/>
          </a:p>
        </p:txBody>
      </p:sp>
      <p:sp>
        <p:nvSpPr>
          <p:cNvPr id="5" name="Нижний колонтитул 4">
            <a:extLst>
              <a:ext uri="{FF2B5EF4-FFF2-40B4-BE49-F238E27FC236}">
                <a16:creationId xmlns:a16="http://schemas.microsoft.com/office/drawing/2014/main" id="{5F4D48B3-4298-4829-A7BB-AD435D39B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755D0C2-58BD-4479-ABB2-1D1CE9880F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03996-BEFE-411E-98F4-A2FAE2183487}" type="slidenum">
              <a:rPr lang="ru-RU" smtClean="0"/>
              <a:pPr/>
              <a:t>‹#›</a:t>
            </a:fld>
            <a:endParaRPr lang="ru-RU"/>
          </a:p>
        </p:txBody>
      </p:sp>
    </p:spTree>
    <p:extLst>
      <p:ext uri="{BB962C8B-B14F-4D97-AF65-F5344CB8AC3E}">
        <p14:creationId xmlns:p14="http://schemas.microsoft.com/office/powerpoint/2010/main" val="2205951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45.jpeg"/><Relationship Id="rId4" Type="http://schemas.openxmlformats.org/officeDocument/2006/relationships/image" Target="../media/image44.png"/><Relationship Id="rId9"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7.jpeg"/><Relationship Id="rId7"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static.ohga.it/wp-content/uploads/sites/24/2018/09/istock-49463916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22"/>
          <a:stretch/>
        </p:blipFill>
        <p:spPr bwMode="auto">
          <a:xfrm flipH="1">
            <a:off x="4335591" y="0"/>
            <a:ext cx="785640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12191999" cy="6858000"/>
          </a:xfrm>
          <a:prstGeom prst="rect">
            <a:avLst/>
          </a:prstGeom>
          <a:gradFill>
            <a:gsLst>
              <a:gs pos="68000">
                <a:srgbClr val="FFFFFF">
                  <a:alpha val="85000"/>
                </a:srgbClr>
              </a:gs>
              <a:gs pos="42000">
                <a:schemeClr val="bg1"/>
              </a:gs>
              <a:gs pos="100000">
                <a:schemeClr val="bg1">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075" name="TextBox 4">
            <a:extLst>
              <a:ext uri="{FF2B5EF4-FFF2-40B4-BE49-F238E27FC236}">
                <a16:creationId xmlns:a16="http://schemas.microsoft.com/office/drawing/2014/main" id="{4C34B96C-4214-4ADF-8489-829190C88714}"/>
              </a:ext>
            </a:extLst>
          </p:cNvPr>
          <p:cNvSpPr txBox="1">
            <a:spLocks noChangeArrowheads="1"/>
          </p:cNvSpPr>
          <p:nvPr/>
        </p:nvSpPr>
        <p:spPr bwMode="auto">
          <a:xfrm>
            <a:off x="2171606" y="2343009"/>
            <a:ext cx="3486008" cy="82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95288">
              <a:defRPr sz="2000">
                <a:solidFill>
                  <a:schemeClr val="tx1"/>
                </a:solidFill>
                <a:latin typeface="Arial" panose="020B0604020202020204" pitchFamily="34" charset="0"/>
                <a:cs typeface="Arial" panose="020B0604020202020204" pitchFamily="34" charset="0"/>
              </a:defRPr>
            </a:lvl1pPr>
            <a:lvl2pPr marL="742950" indent="-285750" defTabSz="395288">
              <a:defRPr sz="2000">
                <a:solidFill>
                  <a:schemeClr val="tx1"/>
                </a:solidFill>
                <a:latin typeface="Arial" panose="020B0604020202020204" pitchFamily="34" charset="0"/>
                <a:cs typeface="Arial" panose="020B0604020202020204" pitchFamily="34" charset="0"/>
              </a:defRPr>
            </a:lvl2pPr>
            <a:lvl3pPr marL="1143000" indent="-228600" defTabSz="395288">
              <a:defRPr sz="2000">
                <a:solidFill>
                  <a:schemeClr val="tx1"/>
                </a:solidFill>
                <a:latin typeface="Arial" panose="020B0604020202020204" pitchFamily="34" charset="0"/>
                <a:cs typeface="Arial" panose="020B0604020202020204" pitchFamily="34" charset="0"/>
              </a:defRPr>
            </a:lvl3pPr>
            <a:lvl4pPr marL="1600200" indent="-228600" defTabSz="395288">
              <a:defRPr sz="2000">
                <a:solidFill>
                  <a:schemeClr val="tx1"/>
                </a:solidFill>
                <a:latin typeface="Arial" panose="020B0604020202020204" pitchFamily="34" charset="0"/>
                <a:cs typeface="Arial" panose="020B0604020202020204" pitchFamily="34" charset="0"/>
              </a:defRPr>
            </a:lvl4pPr>
            <a:lvl5pPr marL="2057400" indent="-228600" defTabSz="395288">
              <a:defRPr sz="2000">
                <a:solidFill>
                  <a:schemeClr val="tx1"/>
                </a:solidFill>
                <a:latin typeface="Arial" panose="020B0604020202020204" pitchFamily="34" charset="0"/>
                <a:cs typeface="Arial" panose="020B0604020202020204" pitchFamily="34" charset="0"/>
              </a:defRPr>
            </a:lvl5pPr>
            <a:lvl6pPr marL="2514600" indent="-228600" defTabSz="3952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3952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3952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3952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ru-RU" altLang="ru-RU" sz="4762">
              <a:solidFill>
                <a:srgbClr val="3B4555"/>
              </a:solidFill>
              <a:latin typeface="Futura PT Medium" pitchFamily="34" charset="-52"/>
            </a:endParaRPr>
          </a:p>
        </p:txBody>
      </p:sp>
      <p:sp>
        <p:nvSpPr>
          <p:cNvPr id="3076" name="Прямоугольник 1">
            <a:extLst>
              <a:ext uri="{FF2B5EF4-FFF2-40B4-BE49-F238E27FC236}">
                <a16:creationId xmlns:a16="http://schemas.microsoft.com/office/drawing/2014/main" id="{1AC37E19-050E-4CFD-8769-606A7BB14828}"/>
              </a:ext>
            </a:extLst>
          </p:cNvPr>
          <p:cNvSpPr>
            <a:spLocks noChangeArrowheads="1"/>
          </p:cNvSpPr>
          <p:nvPr/>
        </p:nvSpPr>
        <p:spPr bwMode="auto">
          <a:xfrm>
            <a:off x="2171606" y="2400962"/>
            <a:ext cx="3400338" cy="82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95288">
              <a:defRPr sz="2000">
                <a:solidFill>
                  <a:schemeClr val="tx1"/>
                </a:solidFill>
                <a:latin typeface="Arial" panose="020B0604020202020204" pitchFamily="34" charset="0"/>
                <a:cs typeface="Arial" panose="020B0604020202020204" pitchFamily="34" charset="0"/>
              </a:defRPr>
            </a:lvl1pPr>
            <a:lvl2pPr marL="742950" indent="-285750" defTabSz="395288">
              <a:defRPr sz="2000">
                <a:solidFill>
                  <a:schemeClr val="tx1"/>
                </a:solidFill>
                <a:latin typeface="Arial" panose="020B0604020202020204" pitchFamily="34" charset="0"/>
                <a:cs typeface="Arial" panose="020B0604020202020204" pitchFamily="34" charset="0"/>
              </a:defRPr>
            </a:lvl2pPr>
            <a:lvl3pPr marL="1143000" indent="-228600" defTabSz="395288">
              <a:defRPr sz="2000">
                <a:solidFill>
                  <a:schemeClr val="tx1"/>
                </a:solidFill>
                <a:latin typeface="Arial" panose="020B0604020202020204" pitchFamily="34" charset="0"/>
                <a:cs typeface="Arial" panose="020B0604020202020204" pitchFamily="34" charset="0"/>
              </a:defRPr>
            </a:lvl3pPr>
            <a:lvl4pPr marL="1600200" indent="-228600" defTabSz="395288">
              <a:defRPr sz="2000">
                <a:solidFill>
                  <a:schemeClr val="tx1"/>
                </a:solidFill>
                <a:latin typeface="Arial" panose="020B0604020202020204" pitchFamily="34" charset="0"/>
                <a:cs typeface="Arial" panose="020B0604020202020204" pitchFamily="34" charset="0"/>
              </a:defRPr>
            </a:lvl4pPr>
            <a:lvl5pPr marL="2057400" indent="-228600" defTabSz="395288">
              <a:defRPr sz="2000">
                <a:solidFill>
                  <a:schemeClr val="tx1"/>
                </a:solidFill>
                <a:latin typeface="Arial" panose="020B0604020202020204" pitchFamily="34" charset="0"/>
                <a:cs typeface="Arial" panose="020B0604020202020204" pitchFamily="34" charset="0"/>
              </a:defRPr>
            </a:lvl5pPr>
            <a:lvl6pPr marL="2514600" indent="-228600" defTabSz="3952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3952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3952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3952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ru-RU" altLang="ru-RU" sz="4762">
              <a:solidFill>
                <a:srgbClr val="3B4555"/>
              </a:solidFill>
              <a:latin typeface="Futura PT Medium" pitchFamily="34" charset="-52"/>
            </a:endParaRPr>
          </a:p>
        </p:txBody>
      </p:sp>
      <p:sp>
        <p:nvSpPr>
          <p:cNvPr id="10" name="TextBox 7"/>
          <p:cNvSpPr txBox="1">
            <a:spLocks noChangeArrowheads="1"/>
          </p:cNvSpPr>
          <p:nvPr/>
        </p:nvSpPr>
        <p:spPr bwMode="auto">
          <a:xfrm>
            <a:off x="407368" y="1916832"/>
            <a:ext cx="1084769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ru-RU" altLang="ru-RU" sz="2400" b="1" dirty="0">
              <a:solidFill>
                <a:srgbClr val="014B92"/>
              </a:solidFill>
            </a:endParaRPr>
          </a:p>
          <a:p>
            <a:r>
              <a:rPr lang="ru-RU" altLang="ru-RU" sz="4400" b="1" dirty="0">
                <a:solidFill>
                  <a:srgbClr val="FF0000"/>
                </a:solidFill>
              </a:rPr>
              <a:t>Неделя профилактики инфекций, передающихся половым путем </a:t>
            </a:r>
          </a:p>
          <a:p>
            <a:endParaRPr lang="ru-RU" altLang="ru-RU" sz="2400" b="1" dirty="0">
              <a:solidFill>
                <a:srgbClr val="FF0000"/>
              </a:solidFill>
            </a:endParaRPr>
          </a:p>
          <a:p>
            <a:r>
              <a:rPr lang="ru-RU" altLang="ru-RU" sz="2400" b="1" dirty="0">
                <a:solidFill>
                  <a:srgbClr val="0070C0"/>
                </a:solidFill>
              </a:rPr>
              <a:t>29 апреля - 05 мая 2024 года</a:t>
            </a:r>
          </a:p>
        </p:txBody>
      </p:sp>
      <p:pic>
        <p:nvPicPr>
          <p:cNvPr id="3" name="Рисунок 2">
            <a:extLst>
              <a:ext uri="{FF2B5EF4-FFF2-40B4-BE49-F238E27FC236}">
                <a16:creationId xmlns:a16="http://schemas.microsoft.com/office/drawing/2014/main" id="{5579ABCC-FC49-9821-644A-1794561E74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5853" y="383804"/>
            <a:ext cx="2631556" cy="739586"/>
          </a:xfrm>
          <a:prstGeom prst="rect">
            <a:avLst/>
          </a:prstGeom>
        </p:spPr>
      </p:pic>
      <p:cxnSp>
        <p:nvCxnSpPr>
          <p:cNvPr id="9" name="Прямая соединительная линия 8">
            <a:extLst>
              <a:ext uri="{FF2B5EF4-FFF2-40B4-BE49-F238E27FC236}">
                <a16:creationId xmlns:a16="http://schemas.microsoft.com/office/drawing/2014/main" id="{3FB6AF4D-2053-08C2-C229-601651CDE08E}"/>
              </a:ext>
            </a:extLst>
          </p:cNvPr>
          <p:cNvCxnSpPr>
            <a:cxnSpLocks/>
          </p:cNvCxnSpPr>
          <p:nvPr/>
        </p:nvCxnSpPr>
        <p:spPr>
          <a:xfrm>
            <a:off x="0" y="4778591"/>
            <a:ext cx="8595545" cy="0"/>
          </a:xfrm>
          <a:prstGeom prst="line">
            <a:avLst/>
          </a:prstGeom>
          <a:ln w="57150">
            <a:solidFill>
              <a:srgbClr val="76C5F0"/>
            </a:solidFill>
          </a:ln>
        </p:spPr>
        <p:style>
          <a:lnRef idx="1">
            <a:schemeClr val="accent1"/>
          </a:lnRef>
          <a:fillRef idx="0">
            <a:schemeClr val="accent1"/>
          </a:fillRef>
          <a:effectRef idx="0">
            <a:schemeClr val="accent1"/>
          </a:effectRef>
          <a:fontRef idx="minor">
            <a:schemeClr val="tx1"/>
          </a:fontRef>
        </p:style>
      </p:cxnSp>
      <p:pic>
        <p:nvPicPr>
          <p:cNvPr id="4" name="Picture 2" descr="C:\Users\user\Downloads\photo1709547805.jpeg">
            <a:extLst>
              <a:ext uri="{FF2B5EF4-FFF2-40B4-BE49-F238E27FC236}">
                <a16:creationId xmlns:a16="http://schemas.microsoft.com/office/drawing/2014/main" id="{CB4A754B-AAB1-7F04-FC34-5EA1ABC56AF2}"/>
              </a:ext>
            </a:extLst>
          </p:cNvPr>
          <p:cNvPicPr>
            <a:picLocks noChangeAspect="1" noChangeArrowheads="1"/>
          </p:cNvPicPr>
          <p:nvPr/>
        </p:nvPicPr>
        <p:blipFill rotWithShape="1">
          <a:blip r:embed="rId5" cstate="print"/>
          <a:srcRect l="26960" t="18584" r="26373" b="17404"/>
          <a:stretch/>
        </p:blipFill>
        <p:spPr bwMode="auto">
          <a:xfrm>
            <a:off x="269888" y="136760"/>
            <a:ext cx="1583129" cy="1221523"/>
          </a:xfrm>
          <a:prstGeom prst="rect">
            <a:avLst/>
          </a:prstGeom>
          <a:noFill/>
        </p:spPr>
      </p:pic>
      <p:sp>
        <p:nvSpPr>
          <p:cNvPr id="11" name="Заголовок 1">
            <a:extLst>
              <a:ext uri="{FF2B5EF4-FFF2-40B4-BE49-F238E27FC236}">
                <a16:creationId xmlns:a16="http://schemas.microsoft.com/office/drawing/2014/main" id="{32C3E6E0-4688-4861-9D80-6073E466595F}"/>
              </a:ext>
            </a:extLst>
          </p:cNvPr>
          <p:cNvSpPr txBox="1">
            <a:spLocks/>
          </p:cNvSpPr>
          <p:nvPr/>
        </p:nvSpPr>
        <p:spPr>
          <a:xfrm>
            <a:off x="2351584" y="5445224"/>
            <a:ext cx="6243961" cy="10940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ru-RU" sz="1600" b="1" dirty="0">
              <a:solidFill>
                <a:srgbClr val="2B71B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06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389059" y="305587"/>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Гонорея:</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51447"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7" name="Прямоугольник 6"/>
          <p:cNvSpPr/>
          <p:nvPr/>
        </p:nvSpPr>
        <p:spPr>
          <a:xfrm>
            <a:off x="476917" y="1125133"/>
            <a:ext cx="6096000" cy="5940088"/>
          </a:xfrm>
          <a:prstGeom prst="rect">
            <a:avLst/>
          </a:prstGeom>
        </p:spPr>
        <p:txBody>
          <a:bodyPr>
            <a:spAutoFit/>
          </a:bodyPr>
          <a:lstStyle/>
          <a:p>
            <a:r>
              <a:rPr lang="ru-RU" sz="2000" dirty="0">
                <a:latin typeface="Times New Roman" pitchFamily="18" charset="0"/>
                <a:cs typeface="Times New Roman" pitchFamily="18" charset="0"/>
              </a:rPr>
              <a:t>Возбудитель гонореи — гноеродная бактерия </a:t>
            </a:r>
            <a:r>
              <a:rPr lang="ru-RU" sz="2000" dirty="0" err="1">
                <a:latin typeface="Times New Roman" pitchFamily="18" charset="0"/>
                <a:cs typeface="Times New Roman" pitchFamily="18" charset="0"/>
              </a:rPr>
              <a:t>Neisseria</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gonorrhoeae</a:t>
            </a:r>
            <a:r>
              <a:rPr lang="ru-RU" sz="2000" dirty="0">
                <a:latin typeface="Times New Roman" pitchFamily="18" charset="0"/>
                <a:cs typeface="Times New Roman" pitchFamily="18" charset="0"/>
              </a:rPr>
              <a:t> (гонококк), по форме похожая на зерно боба. Преимущественная передача возбудителя происходит половым путем. Крайне редко заражение может реализоваться бытовым путем, например, через инфицированные мочалки и полотенца. Гонорею разделяют на 2 основных типа: «свежая», которая проявляется в течение 2 месяцев после инфицирования, и хроническая — у людей, инфицированных на протяжении длительного времени. </a:t>
            </a:r>
            <a:r>
              <a:rPr lang="ru-RU" sz="2000" dirty="0" err="1">
                <a:solidFill>
                  <a:srgbClr val="000000"/>
                </a:solidFill>
                <a:latin typeface="Times New Roman" panose="02020603050405020304" pitchFamily="18" charset="0"/>
                <a:cs typeface="Times New Roman" panose="02020603050405020304" pitchFamily="18" charset="0"/>
              </a:rPr>
              <a:t>Нелеченная</a:t>
            </a:r>
            <a:r>
              <a:rPr lang="ru-RU" sz="2000" dirty="0">
                <a:solidFill>
                  <a:srgbClr val="000000"/>
                </a:solidFill>
                <a:latin typeface="Times New Roman" panose="02020603050405020304" pitchFamily="18" charset="0"/>
                <a:cs typeface="Times New Roman" panose="02020603050405020304" pitchFamily="18" charset="0"/>
              </a:rPr>
              <a:t> гонорея у женщин и мужчин вызывает воспалительные процессы в органах малого таза, приводящие к бесплодию; гонорея во время беременности ведет к инфицированию ребенка во время родов</a:t>
            </a:r>
          </a:p>
          <a:p>
            <a:r>
              <a:rPr lang="ru-RU" sz="2000" dirty="0">
                <a:latin typeface="Times New Roman" panose="02020603050405020304" pitchFamily="18" charset="0"/>
                <a:cs typeface="Times New Roman" panose="02020603050405020304" pitchFamily="18" charset="0"/>
              </a:rPr>
              <a:t>Инкубационный период гонореи у мужчин обычно составляет от 2 до 5 суток; у женщин – от 5 до 10 суток.</a:t>
            </a:r>
          </a:p>
          <a:p>
            <a:endParaRPr lang="ru-RU" sz="2000" dirty="0">
              <a:latin typeface="Times New Roman" panose="02020603050405020304" pitchFamily="18" charset="0"/>
              <a:cs typeface="Times New Roman" panose="02020603050405020304" pitchFamily="18" charset="0"/>
            </a:endParaRPr>
          </a:p>
        </p:txBody>
      </p:sp>
      <p:pic>
        <p:nvPicPr>
          <p:cNvPr id="99330" name="Picture 2" descr="https://gemotest.ru/upload/medialibrary/27338/%D0%93%D0%BE%D0%BD%D0%BE%D0%BA%D0%BE%D0%BA%D0%BA.jpg"/>
          <p:cNvPicPr>
            <a:picLocks noChangeAspect="1" noChangeArrowheads="1"/>
          </p:cNvPicPr>
          <p:nvPr/>
        </p:nvPicPr>
        <p:blipFill>
          <a:blip r:embed="rId4" cstate="print"/>
          <a:srcRect/>
          <a:stretch>
            <a:fillRect/>
          </a:stretch>
        </p:blipFill>
        <p:spPr bwMode="auto">
          <a:xfrm>
            <a:off x="7195387" y="1262557"/>
            <a:ext cx="4140379" cy="2823654"/>
          </a:xfrm>
          <a:prstGeom prst="rect">
            <a:avLst/>
          </a:prstGeom>
          <a:ln>
            <a:noFill/>
          </a:ln>
          <a:effectLst>
            <a:softEdge rad="112500"/>
          </a:effectLst>
        </p:spPr>
      </p:pic>
      <p:pic>
        <p:nvPicPr>
          <p:cNvPr id="10" name="Рисунок 9">
            <a:extLst>
              <a:ext uri="{FF2B5EF4-FFF2-40B4-BE49-F238E27FC236}">
                <a16:creationId xmlns:a16="http://schemas.microsoft.com/office/drawing/2014/main" id="{BF43B9E8-6AC6-7B8D-E31F-F80A04D1C881}"/>
              </a:ext>
            </a:extLst>
          </p:cNvPr>
          <p:cNvPicPr>
            <a:picLocks noChangeAspect="1"/>
          </p:cNvPicPr>
          <p:nvPr/>
        </p:nvPicPr>
        <p:blipFill>
          <a:blip r:embed="rId5"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803127" y="262455"/>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Симптомы острой формы гонореи:</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51447"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7" name="Прямоугольник 6"/>
          <p:cNvSpPr/>
          <p:nvPr/>
        </p:nvSpPr>
        <p:spPr>
          <a:xfrm>
            <a:off x="3048000" y="2120950"/>
            <a:ext cx="6096000" cy="400110"/>
          </a:xfrm>
          <a:prstGeom prst="rect">
            <a:avLst/>
          </a:prstGeom>
        </p:spPr>
        <p:txBody>
          <a:bodyPr>
            <a:spAutoFit/>
          </a:bodyPr>
          <a:lstStyle/>
          <a:p>
            <a:endParaRPr lang="ru-RU" sz="2000" dirty="0">
              <a:latin typeface="Times New Roman" pitchFamily="18" charset="0"/>
              <a:cs typeface="Times New Roman" pitchFamily="18" charset="0"/>
            </a:endParaRPr>
          </a:p>
        </p:txBody>
      </p:sp>
      <p:sp>
        <p:nvSpPr>
          <p:cNvPr id="10" name="Прямоугольник 9"/>
          <p:cNvSpPr/>
          <p:nvPr/>
        </p:nvSpPr>
        <p:spPr>
          <a:xfrm>
            <a:off x="356556" y="974633"/>
            <a:ext cx="5718761" cy="2246769"/>
          </a:xfrm>
          <a:prstGeom prst="rect">
            <a:avLst/>
          </a:prstGeom>
        </p:spPr>
        <p:txBody>
          <a:bodyPr wrap="square">
            <a:spAutoFit/>
          </a:bodyPr>
          <a:lstStyle/>
          <a:p>
            <a:pPr fontAlgn="base"/>
            <a:r>
              <a:rPr lang="ru-RU" sz="2000" b="1" dirty="0">
                <a:latin typeface="Times New Roman" pitchFamily="18" charset="0"/>
                <a:cs typeface="Times New Roman" pitchFamily="18" charset="0"/>
              </a:rPr>
              <a:t>У мужчин  </a:t>
            </a:r>
            <a:r>
              <a:rPr lang="ru-RU" sz="2000" dirty="0">
                <a:latin typeface="Times New Roman" pitchFamily="18" charset="0"/>
                <a:cs typeface="Times New Roman" pitchFamily="18" charset="0"/>
              </a:rPr>
              <a:t>- зуд, жжение, отечность уретры;</a:t>
            </a:r>
          </a:p>
          <a:p>
            <a:pPr fontAlgn="base"/>
            <a:endParaRPr lang="ru-RU" sz="2000" dirty="0">
              <a:latin typeface="Times New Roman" pitchFamily="18" charset="0"/>
              <a:cs typeface="Times New Roman" pitchFamily="18" charset="0"/>
            </a:endParaRPr>
          </a:p>
          <a:p>
            <a:pPr fontAlgn="base"/>
            <a:r>
              <a:rPr lang="ru-RU" sz="2000" dirty="0">
                <a:latin typeface="Times New Roman" pitchFamily="18" charset="0"/>
                <a:cs typeface="Times New Roman" pitchFamily="18" charset="0"/>
              </a:rPr>
              <a:t>Обильные гнойные или серозно-гнойные выделения;</a:t>
            </a:r>
          </a:p>
          <a:p>
            <a:pPr fontAlgn="base"/>
            <a:endParaRPr lang="ru-RU" sz="2000" dirty="0">
              <a:latin typeface="Times New Roman" pitchFamily="18" charset="0"/>
              <a:cs typeface="Times New Roman" pitchFamily="18" charset="0"/>
            </a:endParaRPr>
          </a:p>
          <a:p>
            <a:pPr fontAlgn="base"/>
            <a:r>
              <a:rPr lang="ru-RU" sz="2000" dirty="0">
                <a:latin typeface="Times New Roman" pitchFamily="18" charset="0"/>
                <a:cs typeface="Times New Roman" pitchFamily="18" charset="0"/>
              </a:rPr>
              <a:t>Учащенное болезненное, иногда затруднённое </a:t>
            </a:r>
          </a:p>
          <a:p>
            <a:pPr fontAlgn="base"/>
            <a:r>
              <a:rPr lang="ru-RU" sz="2000" dirty="0">
                <a:latin typeface="Times New Roman" pitchFamily="18" charset="0"/>
                <a:cs typeface="Times New Roman" pitchFamily="18" charset="0"/>
              </a:rPr>
              <a:t>мочеиспускание</a:t>
            </a:r>
          </a:p>
        </p:txBody>
      </p:sp>
      <p:sp>
        <p:nvSpPr>
          <p:cNvPr id="11" name="Прямоугольник 10"/>
          <p:cNvSpPr/>
          <p:nvPr/>
        </p:nvSpPr>
        <p:spPr>
          <a:xfrm>
            <a:off x="6095999" y="960387"/>
            <a:ext cx="5980981" cy="3170099"/>
          </a:xfrm>
          <a:prstGeom prst="rect">
            <a:avLst/>
          </a:prstGeom>
        </p:spPr>
        <p:txBody>
          <a:bodyPr wrap="square">
            <a:spAutoFit/>
          </a:bodyPr>
          <a:lstStyle/>
          <a:p>
            <a:pPr fontAlgn="base"/>
            <a:r>
              <a:rPr lang="ru-RU" sz="2000" b="1" dirty="0">
                <a:latin typeface="Times New Roman" pitchFamily="18" charset="0"/>
                <a:cs typeface="Times New Roman" pitchFamily="18" charset="0"/>
              </a:rPr>
              <a:t>У женщин </a:t>
            </a:r>
            <a:r>
              <a:rPr lang="ru-RU" sz="2000" dirty="0">
                <a:latin typeface="Times New Roman" pitchFamily="18" charset="0"/>
                <a:cs typeface="Times New Roman" pitchFamily="18" charset="0"/>
              </a:rPr>
              <a:t>- гнойные и серозно-гнойные  выделения;</a:t>
            </a:r>
          </a:p>
          <a:p>
            <a:pPr fontAlgn="base"/>
            <a:endParaRPr lang="ru-RU" sz="2000" dirty="0">
              <a:latin typeface="Times New Roman" pitchFamily="18" charset="0"/>
              <a:cs typeface="Times New Roman" pitchFamily="18" charset="0"/>
            </a:endParaRPr>
          </a:p>
          <a:p>
            <a:pPr fontAlgn="base"/>
            <a:r>
              <a:rPr lang="ru-RU" sz="2000" dirty="0">
                <a:latin typeface="Times New Roman" pitchFamily="18" charset="0"/>
                <a:cs typeface="Times New Roman" pitchFamily="18" charset="0"/>
              </a:rPr>
              <a:t>Гиперемия, отек и изъязвление слизистых оболочек;</a:t>
            </a:r>
          </a:p>
          <a:p>
            <a:pPr fontAlgn="base"/>
            <a:endParaRPr lang="ru-RU" sz="2000" dirty="0">
              <a:latin typeface="Times New Roman" pitchFamily="18" charset="0"/>
              <a:cs typeface="Times New Roman" pitchFamily="18" charset="0"/>
            </a:endParaRPr>
          </a:p>
          <a:p>
            <a:pPr fontAlgn="base"/>
            <a:r>
              <a:rPr lang="ru-RU" sz="2000" dirty="0">
                <a:latin typeface="Times New Roman" pitchFamily="18" charset="0"/>
                <a:cs typeface="Times New Roman" pitchFamily="18" charset="0"/>
              </a:rPr>
              <a:t>Частое и болезненное мочеиспускание, жжение, зуд;</a:t>
            </a:r>
          </a:p>
          <a:p>
            <a:pPr fontAlgn="base"/>
            <a:endParaRPr lang="ru-RU" sz="2000" dirty="0">
              <a:latin typeface="Times New Roman" pitchFamily="18" charset="0"/>
              <a:cs typeface="Times New Roman" pitchFamily="18" charset="0"/>
            </a:endParaRPr>
          </a:p>
          <a:p>
            <a:pPr fontAlgn="base"/>
            <a:r>
              <a:rPr lang="ru-RU" sz="2000" dirty="0" err="1">
                <a:latin typeface="Times New Roman" panose="02020603050405020304" pitchFamily="18" charset="0"/>
                <a:cs typeface="Times New Roman" panose="02020603050405020304" pitchFamily="18" charset="0"/>
              </a:rPr>
              <a:t>Межменструальные</a:t>
            </a:r>
            <a:r>
              <a:rPr lang="ru-RU" sz="2000" dirty="0">
                <a:latin typeface="Times New Roman" panose="02020603050405020304" pitchFamily="18" charset="0"/>
                <a:cs typeface="Times New Roman" panose="02020603050405020304" pitchFamily="18" charset="0"/>
              </a:rPr>
              <a:t> кровотечения;</a:t>
            </a:r>
          </a:p>
          <a:p>
            <a:pPr fontAlgn="base"/>
            <a:endParaRPr lang="ru-RU" sz="2000" dirty="0">
              <a:latin typeface="Times New Roman" panose="02020603050405020304" pitchFamily="18" charset="0"/>
              <a:cs typeface="Times New Roman" panose="02020603050405020304" pitchFamily="18" charset="0"/>
            </a:endParaRPr>
          </a:p>
          <a:p>
            <a:pPr fontAlgn="base"/>
            <a:r>
              <a:rPr lang="ru-RU" sz="2000" dirty="0">
                <a:latin typeface="Times New Roman" panose="02020603050405020304" pitchFamily="18" charset="0"/>
                <a:cs typeface="Times New Roman" panose="02020603050405020304" pitchFamily="18" charset="0"/>
              </a:rPr>
              <a:t>Боли внизу живота.</a:t>
            </a:r>
          </a:p>
        </p:txBody>
      </p:sp>
      <p:pic>
        <p:nvPicPr>
          <p:cNvPr id="101378" name="Picture 2" descr="Гонорея"/>
          <p:cNvPicPr>
            <a:picLocks noChangeAspect="1" noChangeArrowheads="1"/>
          </p:cNvPicPr>
          <p:nvPr/>
        </p:nvPicPr>
        <p:blipFill>
          <a:blip r:embed="rId4" cstate="print"/>
          <a:srcRect/>
          <a:stretch>
            <a:fillRect/>
          </a:stretch>
        </p:blipFill>
        <p:spPr bwMode="auto">
          <a:xfrm>
            <a:off x="466128" y="3594978"/>
            <a:ext cx="4485434" cy="2952471"/>
          </a:xfrm>
          <a:prstGeom prst="rect">
            <a:avLst/>
          </a:prstGeom>
          <a:ln>
            <a:noFill/>
          </a:ln>
          <a:effectLst>
            <a:softEdge rad="112500"/>
          </a:effectLst>
        </p:spPr>
      </p:pic>
      <p:pic>
        <p:nvPicPr>
          <p:cNvPr id="12" name="Рисунок 11">
            <a:extLst>
              <a:ext uri="{FF2B5EF4-FFF2-40B4-BE49-F238E27FC236}">
                <a16:creationId xmlns:a16="http://schemas.microsoft.com/office/drawing/2014/main" id="{BF43B9E8-6AC6-7B8D-E31F-F80A04D1C881}"/>
              </a:ext>
            </a:extLst>
          </p:cNvPr>
          <p:cNvPicPr>
            <a:picLocks noChangeAspect="1"/>
          </p:cNvPicPr>
          <p:nvPr/>
        </p:nvPicPr>
        <p:blipFill>
          <a:blip r:embed="rId5"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2320877" y="784558"/>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При гонорее могут поражаться не только половые органы !</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51447"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7" name="Прямоугольник 6"/>
          <p:cNvSpPr/>
          <p:nvPr/>
        </p:nvSpPr>
        <p:spPr>
          <a:xfrm>
            <a:off x="476917" y="1125133"/>
            <a:ext cx="6096000" cy="400110"/>
          </a:xfrm>
          <a:prstGeom prst="rect">
            <a:avLst/>
          </a:prstGeom>
        </p:spPr>
        <p:txBody>
          <a:bodyPr>
            <a:spAutoFit/>
          </a:bodyPr>
          <a:lstStyle/>
          <a:p>
            <a:endParaRPr lang="ru-RU" sz="2000" dirty="0">
              <a:latin typeface="Times New Roman" pitchFamily="18" charset="0"/>
              <a:cs typeface="Times New Roman"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05" y="1114698"/>
            <a:ext cx="2360608" cy="1540694"/>
          </a:xfrm>
          <a:prstGeom prst="rect">
            <a:avLst/>
          </a:prstGeom>
          <a:ln>
            <a:noFill/>
          </a:ln>
          <a:effectLst>
            <a:softEdge rad="112500"/>
          </a:effectLst>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8296" y="1603664"/>
            <a:ext cx="2358505" cy="1618508"/>
          </a:xfrm>
          <a:prstGeom prst="rect">
            <a:avLst/>
          </a:prstGeom>
          <a:ln>
            <a:noFill/>
          </a:ln>
          <a:effectLst>
            <a:softEdge rad="112500"/>
          </a:effectLst>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1370" y="2154862"/>
            <a:ext cx="2401578" cy="1476611"/>
          </a:xfrm>
          <a:prstGeom prst="rect">
            <a:avLst/>
          </a:prstGeom>
          <a:ln>
            <a:noFill/>
          </a:ln>
          <a:effectLst>
            <a:softEdge rad="112500"/>
          </a:effectLst>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2562" y="2586446"/>
            <a:ext cx="2212363" cy="1489166"/>
          </a:xfrm>
          <a:prstGeom prst="rect">
            <a:avLst/>
          </a:prstGeom>
          <a:ln>
            <a:noFill/>
          </a:ln>
          <a:effectLst>
            <a:softEdge rad="112500"/>
          </a:effectLst>
        </p:spPr>
      </p:pic>
      <p:pic>
        <p:nvPicPr>
          <p:cNvPr id="14" name="Рисунок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8025" y="3245437"/>
            <a:ext cx="2245003" cy="1492027"/>
          </a:xfrm>
          <a:prstGeom prst="rect">
            <a:avLst/>
          </a:prstGeom>
          <a:ln>
            <a:noFill/>
          </a:ln>
          <a:effectLst>
            <a:softEdge rad="112500"/>
          </a:effectLst>
        </p:spPr>
      </p:pic>
      <p:sp>
        <p:nvSpPr>
          <p:cNvPr id="15" name="Прямоугольник 14"/>
          <p:cNvSpPr/>
          <p:nvPr/>
        </p:nvSpPr>
        <p:spPr>
          <a:xfrm>
            <a:off x="353042" y="2695694"/>
            <a:ext cx="2030941" cy="400110"/>
          </a:xfrm>
          <a:prstGeom prst="rect">
            <a:avLst/>
          </a:prstGeom>
        </p:spPr>
        <p:txBody>
          <a:bodyPr wrap="none">
            <a:spAutoFit/>
          </a:bodyPr>
          <a:lstStyle/>
          <a:p>
            <a:r>
              <a:rPr lang="ru-RU" sz="2000" b="1" dirty="0">
                <a:solidFill>
                  <a:srgbClr val="7030A0"/>
                </a:solidFill>
                <a:latin typeface="Times New Roman" pitchFamily="18" charset="0"/>
                <a:cs typeface="Times New Roman" pitchFamily="18" charset="0"/>
              </a:rPr>
              <a:t>Поражение глаз</a:t>
            </a:r>
          </a:p>
        </p:txBody>
      </p:sp>
      <p:sp>
        <p:nvSpPr>
          <p:cNvPr id="16" name="Прямоугольник 15"/>
          <p:cNvSpPr/>
          <p:nvPr/>
        </p:nvSpPr>
        <p:spPr>
          <a:xfrm>
            <a:off x="2587369" y="3340128"/>
            <a:ext cx="2346540" cy="400110"/>
          </a:xfrm>
          <a:prstGeom prst="rect">
            <a:avLst/>
          </a:prstGeom>
        </p:spPr>
        <p:txBody>
          <a:bodyPr wrap="none">
            <a:spAutoFit/>
          </a:bodyPr>
          <a:lstStyle/>
          <a:p>
            <a:r>
              <a:rPr lang="ru-RU" sz="2000" b="1" dirty="0">
                <a:solidFill>
                  <a:srgbClr val="7030A0"/>
                </a:solidFill>
                <a:latin typeface="Times New Roman" pitchFamily="18" charset="0"/>
                <a:cs typeface="Times New Roman" pitchFamily="18" charset="0"/>
              </a:rPr>
              <a:t>Поражение глотки</a:t>
            </a:r>
          </a:p>
        </p:txBody>
      </p:sp>
      <p:sp>
        <p:nvSpPr>
          <p:cNvPr id="17" name="Прямоугольник 16"/>
          <p:cNvSpPr/>
          <p:nvPr/>
        </p:nvSpPr>
        <p:spPr>
          <a:xfrm>
            <a:off x="4807130" y="3688471"/>
            <a:ext cx="2438401" cy="707886"/>
          </a:xfrm>
          <a:prstGeom prst="rect">
            <a:avLst/>
          </a:prstGeom>
        </p:spPr>
        <p:txBody>
          <a:bodyPr wrap="square">
            <a:spAutoFit/>
          </a:bodyPr>
          <a:lstStyle/>
          <a:p>
            <a:r>
              <a:rPr lang="ru-RU" sz="2000" b="1" dirty="0">
                <a:solidFill>
                  <a:srgbClr val="7030A0"/>
                </a:solidFill>
                <a:latin typeface="Times New Roman" pitchFamily="18" charset="0"/>
                <a:cs typeface="Times New Roman" pitchFamily="18" charset="0"/>
              </a:rPr>
              <a:t>Поражение прямой кишки</a:t>
            </a:r>
          </a:p>
        </p:txBody>
      </p:sp>
      <p:sp>
        <p:nvSpPr>
          <p:cNvPr id="18" name="Прямоугольник 17"/>
          <p:cNvSpPr/>
          <p:nvPr/>
        </p:nvSpPr>
        <p:spPr>
          <a:xfrm>
            <a:off x="7192733" y="4210985"/>
            <a:ext cx="2420534" cy="400110"/>
          </a:xfrm>
          <a:prstGeom prst="rect">
            <a:avLst/>
          </a:prstGeom>
        </p:spPr>
        <p:txBody>
          <a:bodyPr wrap="none">
            <a:spAutoFit/>
          </a:bodyPr>
          <a:lstStyle/>
          <a:p>
            <a:r>
              <a:rPr lang="ru-RU" sz="2000" b="1" dirty="0">
                <a:solidFill>
                  <a:srgbClr val="7030A0"/>
                </a:solidFill>
                <a:latin typeface="Times New Roman" pitchFamily="18" charset="0"/>
                <a:cs typeface="Times New Roman" pitchFamily="18" charset="0"/>
              </a:rPr>
              <a:t>Поражение сустава</a:t>
            </a:r>
          </a:p>
        </p:txBody>
      </p:sp>
      <p:sp>
        <p:nvSpPr>
          <p:cNvPr id="20" name="Прямоугольник 19"/>
          <p:cNvSpPr/>
          <p:nvPr/>
        </p:nvSpPr>
        <p:spPr>
          <a:xfrm>
            <a:off x="9531516" y="4785751"/>
            <a:ext cx="2327432" cy="400110"/>
          </a:xfrm>
          <a:prstGeom prst="rect">
            <a:avLst/>
          </a:prstGeom>
        </p:spPr>
        <p:txBody>
          <a:bodyPr wrap="none">
            <a:spAutoFit/>
          </a:bodyPr>
          <a:lstStyle/>
          <a:p>
            <a:r>
              <a:rPr lang="ru-RU" sz="2000" b="1" dirty="0">
                <a:solidFill>
                  <a:srgbClr val="7030A0"/>
                </a:solidFill>
                <a:latin typeface="Times New Roman" pitchFamily="18" charset="0"/>
                <a:cs typeface="Times New Roman" pitchFamily="18" charset="0"/>
              </a:rPr>
              <a:t>Поражение сердца</a:t>
            </a:r>
          </a:p>
        </p:txBody>
      </p:sp>
      <p:sp>
        <p:nvSpPr>
          <p:cNvPr id="21" name="Стрелка вниз 20"/>
          <p:cNvSpPr/>
          <p:nvPr/>
        </p:nvSpPr>
        <p:spPr>
          <a:xfrm>
            <a:off x="1151340" y="3152502"/>
            <a:ext cx="484632" cy="733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низ 27"/>
          <p:cNvSpPr/>
          <p:nvPr/>
        </p:nvSpPr>
        <p:spPr>
          <a:xfrm>
            <a:off x="3524426" y="3722913"/>
            <a:ext cx="484632" cy="733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5797363" y="4367348"/>
            <a:ext cx="484632" cy="733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a:off x="8209637" y="4646022"/>
            <a:ext cx="484632" cy="733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p:cNvSpPr/>
          <p:nvPr/>
        </p:nvSpPr>
        <p:spPr>
          <a:xfrm>
            <a:off x="10530472" y="5199016"/>
            <a:ext cx="484632" cy="733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86312" y="4150026"/>
            <a:ext cx="2104340" cy="400110"/>
          </a:xfrm>
          <a:prstGeom prst="rect">
            <a:avLst/>
          </a:prstGeom>
        </p:spPr>
        <p:txBody>
          <a:bodyPr wrap="square">
            <a:spAutoFit/>
          </a:bodyPr>
          <a:lstStyle/>
          <a:p>
            <a:pPr algn="ctr"/>
            <a:r>
              <a:rPr lang="ru-RU" sz="2000" b="1" dirty="0">
                <a:solidFill>
                  <a:srgbClr val="FF0000"/>
                </a:solidFill>
                <a:latin typeface="Times New Roman" pitchFamily="18" charset="0"/>
                <a:cs typeface="Times New Roman" pitchFamily="18" charset="0"/>
              </a:rPr>
              <a:t>Конъюнктивит </a:t>
            </a:r>
          </a:p>
        </p:txBody>
      </p:sp>
      <p:sp>
        <p:nvSpPr>
          <p:cNvPr id="33" name="Прямоугольник 32"/>
          <p:cNvSpPr/>
          <p:nvPr/>
        </p:nvSpPr>
        <p:spPr>
          <a:xfrm>
            <a:off x="3027521" y="4803167"/>
            <a:ext cx="1361270" cy="400110"/>
          </a:xfrm>
          <a:prstGeom prst="rect">
            <a:avLst/>
          </a:prstGeom>
        </p:spPr>
        <p:txBody>
          <a:bodyPr wrap="none">
            <a:spAutoFit/>
          </a:bodyPr>
          <a:lstStyle/>
          <a:p>
            <a:pPr algn="ctr"/>
            <a:r>
              <a:rPr lang="ru-RU" sz="2000" b="1" dirty="0">
                <a:solidFill>
                  <a:srgbClr val="FF0000"/>
                </a:solidFill>
                <a:latin typeface="Times New Roman" pitchFamily="18" charset="0"/>
                <a:cs typeface="Times New Roman" pitchFamily="18" charset="0"/>
              </a:rPr>
              <a:t>Фарингит</a:t>
            </a:r>
          </a:p>
        </p:txBody>
      </p:sp>
      <p:sp>
        <p:nvSpPr>
          <p:cNvPr id="34" name="Прямоугольник 33"/>
          <p:cNvSpPr/>
          <p:nvPr/>
        </p:nvSpPr>
        <p:spPr>
          <a:xfrm>
            <a:off x="5507923" y="5290849"/>
            <a:ext cx="1202573" cy="400110"/>
          </a:xfrm>
          <a:prstGeom prst="rect">
            <a:avLst/>
          </a:prstGeom>
        </p:spPr>
        <p:txBody>
          <a:bodyPr wrap="none">
            <a:spAutoFit/>
          </a:bodyPr>
          <a:lstStyle/>
          <a:p>
            <a:pPr algn="ctr"/>
            <a:r>
              <a:rPr lang="ru-RU" sz="2000" b="1" dirty="0">
                <a:solidFill>
                  <a:srgbClr val="FF0000"/>
                </a:solidFill>
                <a:latin typeface="Times New Roman" pitchFamily="18" charset="0"/>
                <a:cs typeface="Times New Roman" pitchFamily="18" charset="0"/>
              </a:rPr>
              <a:t>Проктит</a:t>
            </a:r>
          </a:p>
        </p:txBody>
      </p:sp>
      <p:sp>
        <p:nvSpPr>
          <p:cNvPr id="35" name="Прямоугольник 34"/>
          <p:cNvSpPr/>
          <p:nvPr/>
        </p:nvSpPr>
        <p:spPr>
          <a:xfrm>
            <a:off x="7637415" y="5431024"/>
            <a:ext cx="1741715" cy="707886"/>
          </a:xfrm>
          <a:prstGeom prst="rect">
            <a:avLst/>
          </a:prstGeom>
        </p:spPr>
        <p:txBody>
          <a:bodyPr wrap="square">
            <a:spAutoFit/>
          </a:bodyPr>
          <a:lstStyle/>
          <a:p>
            <a:pPr algn="ctr"/>
            <a:r>
              <a:rPr lang="ru-RU" sz="2000" b="1" dirty="0">
                <a:solidFill>
                  <a:srgbClr val="FF0000"/>
                </a:solidFill>
                <a:latin typeface="Times New Roman" pitchFamily="18" charset="0"/>
                <a:cs typeface="Times New Roman" pitchFamily="18" charset="0"/>
              </a:rPr>
              <a:t>Артрит,</a:t>
            </a:r>
          </a:p>
          <a:p>
            <a:pPr algn="ctr"/>
            <a:r>
              <a:rPr lang="ru-RU" sz="2000" b="1" dirty="0" err="1">
                <a:solidFill>
                  <a:srgbClr val="FF0000"/>
                </a:solidFill>
                <a:latin typeface="Times New Roman" pitchFamily="18" charset="0"/>
                <a:cs typeface="Times New Roman" pitchFamily="18" charset="0"/>
              </a:rPr>
              <a:t>Синовиит</a:t>
            </a:r>
            <a:r>
              <a:rPr lang="ru-RU" sz="2000" b="1" dirty="0">
                <a:solidFill>
                  <a:srgbClr val="FF0000"/>
                </a:solidFill>
                <a:latin typeface="Times New Roman" pitchFamily="18" charset="0"/>
                <a:cs typeface="Times New Roman" pitchFamily="18" charset="0"/>
              </a:rPr>
              <a:t> </a:t>
            </a:r>
          </a:p>
        </p:txBody>
      </p:sp>
      <p:sp>
        <p:nvSpPr>
          <p:cNvPr id="37" name="Прямоугольник 36"/>
          <p:cNvSpPr/>
          <p:nvPr/>
        </p:nvSpPr>
        <p:spPr>
          <a:xfrm>
            <a:off x="9975420" y="5926574"/>
            <a:ext cx="1602426" cy="400110"/>
          </a:xfrm>
          <a:prstGeom prst="rect">
            <a:avLst/>
          </a:prstGeom>
        </p:spPr>
        <p:txBody>
          <a:bodyPr wrap="none">
            <a:spAutoFit/>
          </a:bodyPr>
          <a:lstStyle/>
          <a:p>
            <a:pPr algn="ctr"/>
            <a:r>
              <a:rPr lang="ru-RU" sz="2000" b="1" dirty="0">
                <a:solidFill>
                  <a:srgbClr val="FF0000"/>
                </a:solidFill>
                <a:latin typeface="Times New Roman" pitchFamily="18" charset="0"/>
                <a:cs typeface="Times New Roman" pitchFamily="18" charset="0"/>
              </a:rPr>
              <a:t>Перикардит</a:t>
            </a:r>
          </a:p>
        </p:txBody>
      </p:sp>
      <p:pic>
        <p:nvPicPr>
          <p:cNvPr id="27" name="Рисунок 26">
            <a:extLst>
              <a:ext uri="{FF2B5EF4-FFF2-40B4-BE49-F238E27FC236}">
                <a16:creationId xmlns:a16="http://schemas.microsoft.com/office/drawing/2014/main" id="{BF43B9E8-6AC6-7B8D-E31F-F80A04D1C881}"/>
              </a:ext>
            </a:extLst>
          </p:cNvPr>
          <p:cNvPicPr>
            <a:picLocks noChangeAspect="1"/>
          </p:cNvPicPr>
          <p:nvPr/>
        </p:nvPicPr>
        <p:blipFill>
          <a:blip r:embed="rId9"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389059" y="305587"/>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Трихомониаз:</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51447"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7" name="Прямоугольник 6"/>
          <p:cNvSpPr/>
          <p:nvPr/>
        </p:nvSpPr>
        <p:spPr>
          <a:xfrm>
            <a:off x="476917" y="1125133"/>
            <a:ext cx="6096000" cy="3170099"/>
          </a:xfrm>
          <a:prstGeom prst="rect">
            <a:avLst/>
          </a:prstGeom>
        </p:spPr>
        <p:txBody>
          <a:bodyPr>
            <a:spAutoFit/>
          </a:bodyPr>
          <a:lstStyle/>
          <a:p>
            <a:r>
              <a:rPr lang="ru-RU" sz="2000" b="1" dirty="0">
                <a:latin typeface="Times New Roman" panose="02020603050405020304" pitchFamily="18" charset="0"/>
                <a:cs typeface="Times New Roman" panose="02020603050405020304" pitchFamily="18" charset="0"/>
              </a:rPr>
              <a:t>Трихомониаз </a:t>
            </a:r>
            <a:r>
              <a:rPr lang="ru-RU" sz="2000" dirty="0">
                <a:latin typeface="Times New Roman" pitchFamily="18" charset="0"/>
                <a:cs typeface="Times New Roman" pitchFamily="18" charset="0"/>
              </a:rPr>
              <a:t>(трихомоноз) – половая инфекция, вызывающая воспаление органов мочеполовой системы. Возбудитель трихомониаза — простейший одноклеточный паразит (</a:t>
            </a:r>
            <a:r>
              <a:rPr lang="ru-RU" sz="2000" dirty="0" err="1">
                <a:latin typeface="Times New Roman" pitchFamily="18" charset="0"/>
                <a:cs typeface="Times New Roman" pitchFamily="18" charset="0"/>
              </a:rPr>
              <a:t>Trichomonas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vaginalis</a:t>
            </a:r>
            <a:r>
              <a:rPr lang="ru-RU" sz="2000" dirty="0">
                <a:latin typeface="Times New Roman" pitchFamily="18" charset="0"/>
                <a:cs typeface="Times New Roman" pitchFamily="18" charset="0"/>
              </a:rPr>
              <a:t>) Проявляется признаками </a:t>
            </a:r>
            <a:r>
              <a:rPr lang="ru-RU" sz="2000" dirty="0" err="1">
                <a:latin typeface="Times New Roman" pitchFamily="18" charset="0"/>
                <a:cs typeface="Times New Roman" pitchFamily="18" charset="0"/>
              </a:rPr>
              <a:t>кольпита</a:t>
            </a:r>
            <a:r>
              <a:rPr lang="ru-RU" sz="2000" dirty="0">
                <a:latin typeface="Times New Roman" pitchFamily="18" charset="0"/>
                <a:cs typeface="Times New Roman" pitchFamily="18" charset="0"/>
              </a:rPr>
              <a:t>, уретрита, цистита, проктита. Часто сочетается с другими генитальными инфекциями: </a:t>
            </a:r>
            <a:r>
              <a:rPr lang="ru-RU" sz="2000" dirty="0" err="1">
                <a:latin typeface="Times New Roman" pitchFamily="18" charset="0"/>
                <a:cs typeface="Times New Roman" pitchFamily="18" charset="0"/>
              </a:rPr>
              <a:t>хламидиозом</a:t>
            </a:r>
            <a:r>
              <a:rPr lang="ru-RU" sz="2000" dirty="0">
                <a:latin typeface="Times New Roman" pitchFamily="18" charset="0"/>
                <a:cs typeface="Times New Roman" pitchFamily="18" charset="0"/>
              </a:rPr>
              <a:t>, гонореей, </a:t>
            </a:r>
            <a:r>
              <a:rPr lang="ru-RU" sz="2000" dirty="0" err="1">
                <a:latin typeface="Times New Roman" pitchFamily="18" charset="0"/>
                <a:cs typeface="Times New Roman" pitchFamily="18" charset="0"/>
              </a:rPr>
              <a:t>микоплазмой</a:t>
            </a:r>
            <a:r>
              <a:rPr lang="ru-RU" sz="2000" dirty="0">
                <a:latin typeface="Times New Roman" pitchFamily="18" charset="0"/>
                <a:cs typeface="Times New Roman" pitchFamily="18" charset="0"/>
              </a:rPr>
              <a:t>, кандидозом.</a:t>
            </a:r>
          </a:p>
          <a:p>
            <a:r>
              <a:rPr lang="ru-RU" sz="2000" dirty="0">
                <a:solidFill>
                  <a:srgbClr val="000000"/>
                </a:solidFill>
                <a:latin typeface="Times New Roman" pitchFamily="18" charset="0"/>
                <a:cs typeface="Times New Roman" pitchFamily="18" charset="0"/>
              </a:rPr>
              <a:t>Обычно инкубационный период трихомониаза длится от 2 дней до 2 месяцев.</a:t>
            </a:r>
            <a:r>
              <a:rPr lang="ru-RU" sz="2000" dirty="0">
                <a:latin typeface="Times New Roman" pitchFamily="18" charset="0"/>
                <a:cs typeface="Times New Roman" pitchFamily="18" charset="0"/>
              </a:rPr>
              <a:t> </a:t>
            </a:r>
          </a:p>
        </p:txBody>
      </p:sp>
      <p:pic>
        <p:nvPicPr>
          <p:cNvPr id="10" name="Picture 2" descr="https://gemotest.ru/upload/medialibrary/27338/%D0%A2%D1%80%D0%B8%D1%85%D0%BE%D0%BC%D0%BE%D0%BD%D0%B0%D0%B4%D0%B0.jpg"/>
          <p:cNvPicPr>
            <a:picLocks noChangeAspect="1" noChangeArrowheads="1"/>
          </p:cNvPicPr>
          <p:nvPr/>
        </p:nvPicPr>
        <p:blipFill>
          <a:blip r:embed="rId4" cstate="print"/>
          <a:srcRect/>
          <a:stretch>
            <a:fillRect/>
          </a:stretch>
        </p:blipFill>
        <p:spPr bwMode="auto">
          <a:xfrm>
            <a:off x="7507408" y="1124458"/>
            <a:ext cx="4054117" cy="2866785"/>
          </a:xfrm>
          <a:prstGeom prst="rect">
            <a:avLst/>
          </a:prstGeom>
          <a:ln>
            <a:noFill/>
          </a:ln>
          <a:effectLst>
            <a:softEdge rad="112500"/>
          </a:effectLst>
        </p:spPr>
      </p:pic>
      <p:pic>
        <p:nvPicPr>
          <p:cNvPr id="11" name="Рисунок 10">
            <a:extLst>
              <a:ext uri="{FF2B5EF4-FFF2-40B4-BE49-F238E27FC236}">
                <a16:creationId xmlns:a16="http://schemas.microsoft.com/office/drawing/2014/main" id="{BF43B9E8-6AC6-7B8D-E31F-F80A04D1C881}"/>
              </a:ext>
            </a:extLst>
          </p:cNvPr>
          <p:cNvPicPr>
            <a:picLocks noChangeAspect="1"/>
          </p:cNvPicPr>
          <p:nvPr/>
        </p:nvPicPr>
        <p:blipFill>
          <a:blip r:embed="rId5"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389059" y="305587"/>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Симптомы трихомониаза:</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51447"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7" name="Прямоугольник 6"/>
          <p:cNvSpPr/>
          <p:nvPr/>
        </p:nvSpPr>
        <p:spPr>
          <a:xfrm>
            <a:off x="3048000" y="2120950"/>
            <a:ext cx="6096000" cy="400110"/>
          </a:xfrm>
          <a:prstGeom prst="rect">
            <a:avLst/>
          </a:prstGeom>
        </p:spPr>
        <p:txBody>
          <a:bodyPr>
            <a:spAutoFit/>
          </a:bodyPr>
          <a:lstStyle/>
          <a:p>
            <a:endParaRPr lang="ru-RU" sz="2000" dirty="0">
              <a:latin typeface="Times New Roman" pitchFamily="18" charset="0"/>
              <a:cs typeface="Times New Roman" pitchFamily="18" charset="0"/>
            </a:endParaRPr>
          </a:p>
        </p:txBody>
      </p:sp>
      <p:sp>
        <p:nvSpPr>
          <p:cNvPr id="10" name="Прямоугольник 9"/>
          <p:cNvSpPr/>
          <p:nvPr/>
        </p:nvSpPr>
        <p:spPr>
          <a:xfrm>
            <a:off x="356556" y="974633"/>
            <a:ext cx="5718761" cy="2862322"/>
          </a:xfrm>
          <a:prstGeom prst="rect">
            <a:avLst/>
          </a:prstGeom>
        </p:spPr>
        <p:txBody>
          <a:bodyPr wrap="square">
            <a:spAutoFit/>
          </a:bodyPr>
          <a:lstStyle/>
          <a:p>
            <a:pPr fontAlgn="base"/>
            <a:r>
              <a:rPr lang="ru-RU" sz="2000" b="1" dirty="0">
                <a:latin typeface="Times New Roman" pitchFamily="18" charset="0"/>
                <a:cs typeface="Times New Roman" pitchFamily="18" charset="0"/>
              </a:rPr>
              <a:t>У мужчин  </a:t>
            </a:r>
            <a:r>
              <a:rPr lang="ru-RU" sz="2000" dirty="0">
                <a:latin typeface="Times New Roman" pitchFamily="18" charset="0"/>
                <a:cs typeface="Times New Roman" pitchFamily="18" charset="0"/>
              </a:rPr>
              <a:t>- болезненными ощущениями при мочеиспускании;</a:t>
            </a:r>
          </a:p>
          <a:p>
            <a:pPr fontAlgn="base"/>
            <a:r>
              <a:rPr lang="ru-RU" sz="2000" dirty="0">
                <a:latin typeface="Times New Roman" pitchFamily="18" charset="0"/>
                <a:cs typeface="Times New Roman" pitchFamily="18" charset="0"/>
              </a:rPr>
              <a:t>В ряде случаев, когда под действие инфекции попадает предстательная железа, симптомами простатита;</a:t>
            </a:r>
          </a:p>
          <a:p>
            <a:pPr fontAlgn="base"/>
            <a:r>
              <a:rPr lang="ru-RU" sz="2000" dirty="0">
                <a:latin typeface="Times New Roman" pitchFamily="18" charset="0"/>
                <a:cs typeface="Times New Roman" pitchFamily="18" charset="0"/>
              </a:rPr>
              <a:t>Непроизвольными выделениями из мочеиспускательного канала, в отдельных случаях – кровянистыми.</a:t>
            </a:r>
          </a:p>
          <a:p>
            <a:pPr fontAlgn="base"/>
            <a:r>
              <a:rPr lang="ru-RU" sz="2000" dirty="0">
                <a:latin typeface="Times New Roman" pitchFamily="18" charset="0"/>
                <a:cs typeface="Times New Roman" pitchFamily="18" charset="0"/>
              </a:rPr>
              <a:t> </a:t>
            </a:r>
          </a:p>
        </p:txBody>
      </p:sp>
      <p:sp>
        <p:nvSpPr>
          <p:cNvPr id="11" name="Прямоугольник 10"/>
          <p:cNvSpPr/>
          <p:nvPr/>
        </p:nvSpPr>
        <p:spPr>
          <a:xfrm>
            <a:off x="6095999" y="960387"/>
            <a:ext cx="5980981" cy="4401205"/>
          </a:xfrm>
          <a:prstGeom prst="rect">
            <a:avLst/>
          </a:prstGeom>
        </p:spPr>
        <p:txBody>
          <a:bodyPr wrap="square">
            <a:spAutoFit/>
          </a:bodyPr>
          <a:lstStyle/>
          <a:p>
            <a:r>
              <a:rPr lang="ru-RU" sz="2000" b="1" dirty="0">
                <a:latin typeface="Times New Roman" pitchFamily="18" charset="0"/>
                <a:cs typeface="Times New Roman" pitchFamily="18" charset="0"/>
              </a:rPr>
              <a:t>У женщин </a:t>
            </a:r>
            <a:r>
              <a:rPr lang="ru-RU" sz="2000" dirty="0">
                <a:latin typeface="Times New Roman" pitchFamily="18" charset="0"/>
                <a:cs typeface="Times New Roman" pitchFamily="18" charset="0"/>
              </a:rPr>
              <a:t>- нестерпимый зуд, жжение в области,  половых органов. Зуд объясняется раздражающим воздействием трихомонад на слизистые стенки  и пенистыми выделениями (секретом);</a:t>
            </a:r>
          </a:p>
          <a:p>
            <a:r>
              <a:rPr lang="ru-RU" sz="2000" dirty="0">
                <a:latin typeface="Times New Roman" pitchFamily="18" charset="0"/>
                <a:cs typeface="Times New Roman" pitchFamily="18" charset="0"/>
              </a:rPr>
              <a:t>Пенистые выделения с характерным неприятным запахом. Объем выделений зависит от фазы течения заболевания. От обильных белей (выделения) желтого цвета, при остром прогрессирующем течении, до скудных выделений серого цвета, при хроническом вялотекущем процессе. Пенистость и обилие секрета появляется вследствие жизнедеятельности параллельно с трихомонадами, особого вида бактерий, которые выделяют газ.</a:t>
            </a:r>
          </a:p>
          <a:p>
            <a:pPr fontAlgn="base"/>
            <a:r>
              <a:rPr lang="ru-RU" sz="2000" dirty="0">
                <a:latin typeface="Times New Roman" pitchFamily="18" charset="0"/>
                <a:cs typeface="Times New Roman" pitchFamily="18" charset="0"/>
              </a:rPr>
              <a:t>   </a:t>
            </a: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536" y="4191306"/>
            <a:ext cx="3154067" cy="2421080"/>
          </a:xfrm>
          <a:prstGeom prst="rect">
            <a:avLst/>
          </a:prstGeom>
          <a:ln>
            <a:noFill/>
          </a:ln>
          <a:effectLst>
            <a:softEdge rad="112500"/>
          </a:effectLst>
        </p:spPr>
      </p:pic>
      <p:pic>
        <p:nvPicPr>
          <p:cNvPr id="13" name="Рисунок 12">
            <a:extLst>
              <a:ext uri="{FF2B5EF4-FFF2-40B4-BE49-F238E27FC236}">
                <a16:creationId xmlns:a16="http://schemas.microsoft.com/office/drawing/2014/main" id="{BF43B9E8-6AC6-7B8D-E31F-F80A04D1C881}"/>
              </a:ext>
            </a:extLst>
          </p:cNvPr>
          <p:cNvPicPr>
            <a:picLocks noChangeAspect="1"/>
          </p:cNvPicPr>
          <p:nvPr/>
        </p:nvPicPr>
        <p:blipFill>
          <a:blip r:embed="rId5"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389059" y="305587"/>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Сифилис:</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51447"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7" name="Прямоугольник 6"/>
          <p:cNvSpPr/>
          <p:nvPr/>
        </p:nvSpPr>
        <p:spPr>
          <a:xfrm>
            <a:off x="494170" y="771450"/>
            <a:ext cx="6096000" cy="5632311"/>
          </a:xfrm>
          <a:prstGeom prst="rect">
            <a:avLst/>
          </a:prstGeom>
        </p:spPr>
        <p:txBody>
          <a:bodyPr>
            <a:spAutoFit/>
          </a:bodyPr>
          <a:lstStyle/>
          <a:p>
            <a:r>
              <a:rPr lang="ru-RU" sz="2000" b="1" dirty="0">
                <a:latin typeface="Times New Roman" pitchFamily="18" charset="0"/>
                <a:cs typeface="Times New Roman" pitchFamily="18" charset="0"/>
              </a:rPr>
              <a:t>Возбудитель сифилиса</a:t>
            </a:r>
            <a:r>
              <a:rPr lang="ru-RU" sz="2000" dirty="0">
                <a:latin typeface="Times New Roman" pitchFamily="18" charset="0"/>
                <a:cs typeface="Times New Roman" pitchFamily="18" charset="0"/>
              </a:rPr>
              <a:t> — бактерия спиралевидной формы </a:t>
            </a:r>
            <a:r>
              <a:rPr lang="ru-RU" sz="2000" dirty="0" err="1">
                <a:latin typeface="Times New Roman" pitchFamily="18" charset="0"/>
                <a:cs typeface="Times New Roman" pitchFamily="18" charset="0"/>
              </a:rPr>
              <a:t>Treponema</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pallidum</a:t>
            </a:r>
            <a:r>
              <a:rPr lang="ru-RU" sz="2000" dirty="0">
                <a:latin typeface="Times New Roman" pitchFamily="18" charset="0"/>
                <a:cs typeface="Times New Roman" pitchFamily="18" charset="0"/>
              </a:rPr>
              <a:t>, или бледная трепонема</a:t>
            </a:r>
            <a:r>
              <a:rPr lang="ru-RU" sz="2000" b="1" dirty="0">
                <a:latin typeface="Times New Roman" pitchFamily="18" charset="0"/>
                <a:cs typeface="Times New Roman" pitchFamily="18" charset="0"/>
              </a:rPr>
              <a:t> </a:t>
            </a:r>
          </a:p>
          <a:p>
            <a:r>
              <a:rPr lang="ru-RU" sz="2000" b="1" dirty="0">
                <a:latin typeface="Times New Roman" pitchFamily="18" charset="0"/>
                <a:cs typeface="Times New Roman" pitchFamily="18" charset="0"/>
              </a:rPr>
              <a:t>Первичный сифилис – </a:t>
            </a:r>
            <a:r>
              <a:rPr lang="ru-RU" sz="2000" dirty="0">
                <a:latin typeface="Times New Roman" pitchFamily="18" charset="0"/>
                <a:cs typeface="Times New Roman" pitchFamily="18" charset="0"/>
              </a:rPr>
              <a:t>инкубационный период 6-8 недель.</a:t>
            </a:r>
          </a:p>
          <a:p>
            <a:pPr algn="just"/>
            <a:r>
              <a:rPr lang="ru-RU" sz="2000" b="1" dirty="0">
                <a:latin typeface="Times New Roman" pitchFamily="18" charset="0"/>
                <a:cs typeface="Times New Roman" pitchFamily="18" charset="0"/>
              </a:rPr>
              <a:t>Вторичный сифилис –  </a:t>
            </a:r>
            <a:r>
              <a:rPr lang="ru-RU" sz="2000" dirty="0">
                <a:latin typeface="Times New Roman" pitchFamily="18" charset="0"/>
                <a:cs typeface="Times New Roman" pitchFamily="18" charset="0"/>
              </a:rPr>
              <a:t>Через 2-4 месяца после инфицирования и продолжается 2-5 лет. </a:t>
            </a:r>
            <a:r>
              <a:rPr lang="ru-RU" sz="2000" dirty="0">
                <a:solidFill>
                  <a:schemeClr val="dk1"/>
                </a:solidFill>
                <a:latin typeface="Times New Roman" pitchFamily="18" charset="0"/>
                <a:cs typeface="Times New Roman" pitchFamily="18" charset="0"/>
              </a:rPr>
              <a:t>Поражение внутренних органов, тканей и систем организма Появление </a:t>
            </a:r>
            <a:r>
              <a:rPr lang="ru-RU" sz="2000" dirty="0" err="1">
                <a:solidFill>
                  <a:schemeClr val="dk1"/>
                </a:solidFill>
                <a:latin typeface="Times New Roman" pitchFamily="18" charset="0"/>
                <a:cs typeface="Times New Roman" pitchFamily="18" charset="0"/>
              </a:rPr>
              <a:t>генерализованных</a:t>
            </a:r>
            <a:r>
              <a:rPr lang="ru-RU" sz="2000" dirty="0">
                <a:solidFill>
                  <a:schemeClr val="dk1"/>
                </a:solidFill>
                <a:latin typeface="Times New Roman" pitchFamily="18" charset="0"/>
                <a:cs typeface="Times New Roman" pitchFamily="18" charset="0"/>
              </a:rPr>
              <a:t> высыпаний на слизистых оболочках и коже, облысение. Эта стадия сифилиса протекает волнообразно, периоды активных проявлений сменяются периодами отсутствия симптомов.</a:t>
            </a:r>
          </a:p>
          <a:p>
            <a:pPr algn="just"/>
            <a:r>
              <a:rPr lang="ru-RU" sz="2000" dirty="0">
                <a:solidFill>
                  <a:schemeClr val="dk1"/>
                </a:solidFill>
                <a:latin typeface="Times New Roman" pitchFamily="18" charset="0"/>
                <a:cs typeface="Times New Roman" pitchFamily="18" charset="0"/>
              </a:rPr>
              <a:t>Третичный сифилис – Возникает при отсутствии лечения сифилиса спустя годы после поражения.</a:t>
            </a:r>
            <a:endParaRPr lang="ru-RU" sz="2000" dirty="0">
              <a:latin typeface="Times New Roman" pitchFamily="18" charset="0"/>
              <a:cs typeface="Times New Roman" pitchFamily="18" charset="0"/>
            </a:endParaRPr>
          </a:p>
          <a:p>
            <a:pPr marL="457200" indent="-457200" algn="just">
              <a:buClr>
                <a:srgbClr val="FF0000"/>
              </a:buClr>
            </a:pPr>
            <a:r>
              <a:rPr lang="ru-RU" sz="2000" dirty="0">
                <a:latin typeface="Times New Roman" pitchFamily="18" charset="0"/>
                <a:cs typeface="Times New Roman" pitchFamily="18" charset="0"/>
              </a:rPr>
              <a:t>необратимые нарушения внутренних органов; </a:t>
            </a:r>
          </a:p>
          <a:p>
            <a:pPr marL="457200" indent="-457200" algn="just">
              <a:buClr>
                <a:srgbClr val="FF0000"/>
              </a:buClr>
            </a:pPr>
            <a:r>
              <a:rPr lang="ru-RU" sz="2000" dirty="0">
                <a:latin typeface="Times New Roman" pitchFamily="18" charset="0"/>
                <a:cs typeface="Times New Roman" pitchFamily="18" charset="0"/>
              </a:rPr>
              <a:t>Поражение ЦНС; </a:t>
            </a:r>
          </a:p>
          <a:p>
            <a:pPr marL="457200" indent="-457200" algn="just">
              <a:buClr>
                <a:srgbClr val="FF0000"/>
              </a:buClr>
            </a:pPr>
            <a:r>
              <a:rPr lang="ru-RU" sz="2000" dirty="0">
                <a:latin typeface="Times New Roman" pitchFamily="18" charset="0"/>
                <a:cs typeface="Times New Roman" pitchFamily="18" charset="0"/>
              </a:rPr>
              <a:t>Образование гумм.</a:t>
            </a:r>
            <a:endParaRPr lang="ru-RU" sz="2000" b="1" dirty="0">
              <a:latin typeface="Times New Roman" pitchFamily="18" charset="0"/>
              <a:cs typeface="Times New Roman" pitchFamily="18" charset="0"/>
            </a:endParaRPr>
          </a:p>
          <a:p>
            <a:r>
              <a:rPr lang="ru-RU" sz="2000" b="1"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11" name="Picture 2" descr="https://gemotest.ru/upload/medialibrary/27338/%D0%A2%D1%80%D0%B5%D0%BF%D0%BE%D0%BD%D0%B5%D0%BC%D0%B0.jpg"/>
          <p:cNvPicPr>
            <a:picLocks noChangeAspect="1" noChangeArrowheads="1"/>
          </p:cNvPicPr>
          <p:nvPr/>
        </p:nvPicPr>
        <p:blipFill>
          <a:blip r:embed="rId4" cstate="print"/>
          <a:srcRect/>
          <a:stretch>
            <a:fillRect/>
          </a:stretch>
        </p:blipFill>
        <p:spPr bwMode="auto">
          <a:xfrm>
            <a:off x="7481374" y="709336"/>
            <a:ext cx="4005479" cy="2830288"/>
          </a:xfrm>
          <a:prstGeom prst="rect">
            <a:avLst/>
          </a:prstGeom>
          <a:ln>
            <a:noFill/>
          </a:ln>
          <a:effectLst>
            <a:softEdge rad="112500"/>
          </a:effectLst>
        </p:spPr>
      </p:pic>
      <p:sp>
        <p:nvSpPr>
          <p:cNvPr id="10" name="Прямоугольник 9"/>
          <p:cNvSpPr/>
          <p:nvPr/>
        </p:nvSpPr>
        <p:spPr>
          <a:xfrm>
            <a:off x="7444596" y="3800322"/>
            <a:ext cx="4175185" cy="2705356"/>
          </a:xfrm>
          <a:prstGeom prst="rect">
            <a:avLst/>
          </a:prstGeom>
        </p:spPr>
        <p:txBody>
          <a:bodyPr wrap="square">
            <a:spAutoFit/>
          </a:bodyPr>
          <a:lstStyle/>
          <a:p>
            <a:pPr marL="342900" indent="-342900" algn="ctr">
              <a:lnSpc>
                <a:spcPct val="107000"/>
              </a:lnSpc>
              <a:spcAft>
                <a:spcPts val="800"/>
              </a:spcAft>
              <a:buSzPts val="1000"/>
              <a:tabLst>
                <a:tab pos="457200" algn="l"/>
              </a:tabLs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Пути заражения:</a:t>
            </a:r>
          </a:p>
          <a:p>
            <a:pPr marL="342900" indent="-342900">
              <a:lnSpc>
                <a:spcPct val="107000"/>
              </a:lnSpc>
              <a:spcAft>
                <a:spcPts val="800"/>
              </a:spcAft>
              <a:buSzPts val="1000"/>
              <a:buFont typeface="Symbol" panose="05050102010706020507" pitchFamily="18" charset="2"/>
              <a:buChar char=""/>
              <a:tabLst>
                <a:tab pos="457200" algn="l"/>
              </a:tabLst>
            </a:pPr>
            <a:r>
              <a:rPr lang="ru-RU" sz="2000" dirty="0">
                <a:latin typeface="Times New Roman" pitchFamily="18" charset="0"/>
                <a:ea typeface="Times New Roman" panose="02020603050405020304" pitchFamily="18" charset="0"/>
                <a:cs typeface="Times New Roman" pitchFamily="18" charset="0"/>
              </a:rPr>
              <a:t>Любые виды половых контактов.</a:t>
            </a:r>
            <a:endParaRPr lang="ru-RU" sz="2000" dirty="0">
              <a:latin typeface="Times New Roman" pitchFamily="18" charset="0"/>
              <a:ea typeface="Calibri" panose="020F0502020204030204" pitchFamily="34" charset="0"/>
              <a:cs typeface="Times New Roman"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ru-RU" sz="2000" dirty="0">
                <a:latin typeface="Times New Roman" pitchFamily="18" charset="0"/>
                <a:ea typeface="Times New Roman" panose="02020603050405020304" pitchFamily="18" charset="0"/>
                <a:cs typeface="Times New Roman" pitchFamily="18" charset="0"/>
              </a:rPr>
              <a:t>Через кровь, загрязненные иглы, шприцы.</a:t>
            </a:r>
            <a:endParaRPr lang="ru-RU" sz="2000" dirty="0">
              <a:latin typeface="Times New Roman" pitchFamily="18" charset="0"/>
              <a:ea typeface="Calibri" panose="020F0502020204030204" pitchFamily="34" charset="0"/>
              <a:cs typeface="Times New Roman"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ru-RU" sz="2000" dirty="0">
                <a:latin typeface="Times New Roman" pitchFamily="18" charset="0"/>
                <a:ea typeface="Times New Roman" panose="02020603050405020304" pitchFamily="18" charset="0"/>
                <a:cs typeface="Times New Roman" pitchFamily="18" charset="0"/>
              </a:rPr>
              <a:t>От матери к ребенку во время беременности (врожденный сифилис).</a:t>
            </a:r>
            <a:endParaRPr lang="ru-RU" sz="2000" dirty="0">
              <a:latin typeface="Times New Roman" pitchFamily="18" charset="0"/>
              <a:ea typeface="Calibri" panose="020F0502020204030204" pitchFamily="34" charset="0"/>
              <a:cs typeface="Times New Roman" pitchFamily="18" charset="0"/>
            </a:endParaRPr>
          </a:p>
        </p:txBody>
      </p:sp>
      <p:pic>
        <p:nvPicPr>
          <p:cNvPr id="12" name="Рисунок 11">
            <a:extLst>
              <a:ext uri="{FF2B5EF4-FFF2-40B4-BE49-F238E27FC236}">
                <a16:creationId xmlns:a16="http://schemas.microsoft.com/office/drawing/2014/main" id="{BF43B9E8-6AC6-7B8D-E31F-F80A04D1C881}"/>
              </a:ext>
            </a:extLst>
          </p:cNvPr>
          <p:cNvPicPr>
            <a:picLocks noChangeAspect="1"/>
          </p:cNvPicPr>
          <p:nvPr/>
        </p:nvPicPr>
        <p:blipFill>
          <a:blip r:embed="rId5"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389059" y="305587"/>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Генитальный герпес:</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51447"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7" name="Прямоугольник 6"/>
          <p:cNvSpPr/>
          <p:nvPr/>
        </p:nvSpPr>
        <p:spPr>
          <a:xfrm>
            <a:off x="476917" y="1125133"/>
            <a:ext cx="6096000" cy="1323439"/>
          </a:xfrm>
          <a:prstGeom prst="rect">
            <a:avLst/>
          </a:prstGeom>
        </p:spPr>
        <p:txBody>
          <a:bodyPr>
            <a:spAutoFit/>
          </a:bodyPr>
          <a:lstStyle/>
          <a:p>
            <a:r>
              <a:rPr lang="ru-RU" sz="2000" b="1" dirty="0">
                <a:latin typeface="Times New Roman" pitchFamily="18" charset="0"/>
                <a:cs typeface="Times New Roman" pitchFamily="18" charset="0"/>
              </a:rPr>
              <a:t>Возбудителем </a:t>
            </a:r>
            <a:r>
              <a:rPr lang="ru-RU" sz="2000" dirty="0">
                <a:latin typeface="Times New Roman" pitchFamily="18" charset="0"/>
                <a:cs typeface="Times New Roman" pitchFamily="18" charset="0"/>
              </a:rPr>
              <a:t>генитального герпеса является вирус простого герпеса 2-го типа (HSV-2), реже — вирус простого герпеса 1-го типа (HSV-1).</a:t>
            </a:r>
          </a:p>
          <a:p>
            <a:endParaRPr lang="ru-RU" sz="2000" dirty="0">
              <a:latin typeface="Times New Roman" pitchFamily="18" charset="0"/>
              <a:cs typeface="Times New Roman" pitchFamily="18" charset="0"/>
            </a:endParaRPr>
          </a:p>
        </p:txBody>
      </p:sp>
      <p:pic>
        <p:nvPicPr>
          <p:cNvPr id="113666" name="Picture 2" descr="https://gemotest.ru/upload/medialibrary/27338/%D0%93%D0%B5%D1%80%D0%BF%D0%B5%D1%81.jpg"/>
          <p:cNvPicPr>
            <a:picLocks noChangeAspect="1" noChangeArrowheads="1"/>
          </p:cNvPicPr>
          <p:nvPr/>
        </p:nvPicPr>
        <p:blipFill>
          <a:blip r:embed="rId4" cstate="print"/>
          <a:srcRect/>
          <a:stretch>
            <a:fillRect/>
          </a:stretch>
        </p:blipFill>
        <p:spPr bwMode="auto">
          <a:xfrm>
            <a:off x="7374980" y="1185002"/>
            <a:ext cx="4059373" cy="2881902"/>
          </a:xfrm>
          <a:prstGeom prst="rect">
            <a:avLst/>
          </a:prstGeom>
          <a:ln>
            <a:noFill/>
          </a:ln>
          <a:effectLst>
            <a:softEdge rad="112500"/>
          </a:effectLst>
        </p:spPr>
      </p:pic>
      <p:sp>
        <p:nvSpPr>
          <p:cNvPr id="10" name="Прямоугольник 9"/>
          <p:cNvSpPr/>
          <p:nvPr/>
        </p:nvSpPr>
        <p:spPr>
          <a:xfrm>
            <a:off x="418011" y="2253232"/>
            <a:ext cx="6096000" cy="4031873"/>
          </a:xfrm>
          <a:prstGeom prst="rect">
            <a:avLst/>
          </a:prstGeom>
        </p:spPr>
        <p:txBody>
          <a:bodyPr>
            <a:spAutoFit/>
          </a:bodyPr>
          <a:lstStyle/>
          <a:p>
            <a:pPr algn="just"/>
            <a:r>
              <a:rPr lang="ru-RU" sz="2000" dirty="0">
                <a:latin typeface="Times New Roman" pitchFamily="18" charset="0"/>
                <a:cs typeface="Times New Roman" pitchFamily="18" charset="0"/>
              </a:rPr>
              <a:t>Во время латентной фазы герпес, как правило, никак себя не проявляет. При этом человек всё равно может передавать инфекцию другим людям. Первичное заражение вирусом простого герпеса часто сопровождается симптомами, похожими на грипп, такими как головная боль, увеличение миндалин и </a:t>
            </a:r>
            <a:r>
              <a:rPr lang="ru-RU" sz="2000" dirty="0" err="1">
                <a:latin typeface="Times New Roman" pitchFamily="18" charset="0"/>
                <a:cs typeface="Times New Roman" pitchFamily="18" charset="0"/>
              </a:rPr>
              <a:t>лимфоузлов</a:t>
            </a:r>
            <a:r>
              <a:rPr lang="ru-RU" sz="2000" dirty="0">
                <a:latin typeface="Times New Roman" pitchFamily="18" charset="0"/>
                <a:cs typeface="Times New Roman" pitchFamily="18" charset="0"/>
              </a:rPr>
              <a:t>, повышение температуры тела. Через несколько дней на коже и слизистых оболочках появляются маленькие пузырьки, наполненные жидкостью. Обычно они возникают в области половых органов и вокруг </a:t>
            </a:r>
            <a:r>
              <a:rPr lang="ru-RU" sz="2000" dirty="0" err="1">
                <a:latin typeface="Times New Roman" pitchFamily="18" charset="0"/>
                <a:cs typeface="Times New Roman" pitchFamily="18" charset="0"/>
              </a:rPr>
              <a:t>ануса</a:t>
            </a:r>
            <a:r>
              <a:rPr lang="ru-RU" sz="2000" dirty="0">
                <a:latin typeface="Times New Roman" pitchFamily="18" charset="0"/>
                <a:cs typeface="Times New Roman" pitchFamily="18" charset="0"/>
              </a:rPr>
              <a:t>. </a:t>
            </a:r>
          </a:p>
          <a:p>
            <a:endParaRPr lang="ru-RU" dirty="0"/>
          </a:p>
          <a:p>
            <a:endParaRPr lang="ru-RU" dirty="0"/>
          </a:p>
        </p:txBody>
      </p:sp>
      <p:pic>
        <p:nvPicPr>
          <p:cNvPr id="12" name="Рисунок 11">
            <a:extLst>
              <a:ext uri="{FF2B5EF4-FFF2-40B4-BE49-F238E27FC236}">
                <a16:creationId xmlns:a16="http://schemas.microsoft.com/office/drawing/2014/main" id="{BF43B9E8-6AC6-7B8D-E31F-F80A04D1C881}"/>
              </a:ext>
            </a:extLst>
          </p:cNvPr>
          <p:cNvPicPr>
            <a:picLocks noChangeAspect="1"/>
          </p:cNvPicPr>
          <p:nvPr/>
        </p:nvPicPr>
        <p:blipFill>
          <a:blip r:embed="rId5"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389059" y="305587"/>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Вирусный гепатит В:</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51447"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7" name="Прямоугольник 6"/>
          <p:cNvSpPr/>
          <p:nvPr/>
        </p:nvSpPr>
        <p:spPr>
          <a:xfrm>
            <a:off x="476917" y="1125133"/>
            <a:ext cx="6096000" cy="6555641"/>
          </a:xfrm>
          <a:prstGeom prst="rect">
            <a:avLst/>
          </a:prstGeom>
        </p:spPr>
        <p:txBody>
          <a:bodyPr>
            <a:spAutoFit/>
          </a:bodyPr>
          <a:lstStyle/>
          <a:p>
            <a:pPr algn="just"/>
            <a:r>
              <a:rPr lang="ru-RU" sz="2000" dirty="0">
                <a:latin typeface="Times New Roman" pitchFamily="18" charset="0"/>
                <a:cs typeface="Times New Roman" pitchFamily="18" charset="0"/>
              </a:rPr>
              <a:t>Возбудитель гепатита B — ДНК-содержащий вирус из семейства </a:t>
            </a:r>
            <a:r>
              <a:rPr lang="ru-RU" sz="2000" dirty="0" err="1">
                <a:latin typeface="Times New Roman" pitchFamily="18" charset="0"/>
                <a:cs typeface="Times New Roman" pitchFamily="18" charset="0"/>
              </a:rPr>
              <a:t>Hepadnaviridae</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гепаднавирусы</a:t>
            </a:r>
            <a:r>
              <a:rPr lang="ru-RU" sz="2000" dirty="0">
                <a:latin typeface="Times New Roman" pitchFamily="18" charset="0"/>
                <a:cs typeface="Times New Roman" pitchFamily="18" charset="0"/>
              </a:rPr>
              <a:t>) Инкубационный период при заражении вирусом гепатита B может продолжаться длительное время, обычно от 70 до 80 дней. Симптомы вирусного гепатита B похожи на проявления гриппа — слабость, лихорадка, боль в суставах, тошнота, рвота и диарея, уменьшение аппетита. Однако есть и специфические симптомы, например желтушное окрашивание кожи и склер глаз, а также кожный зуд. Всё это характерные признаки поражения печени.</a:t>
            </a:r>
          </a:p>
          <a:p>
            <a:pPr algn="just"/>
            <a:r>
              <a:rPr lang="ru-RU" sz="2000" dirty="0">
                <a:latin typeface="Times New Roman" pitchFamily="18" charset="0"/>
                <a:cs typeface="Times New Roman" pitchFamily="18" charset="0"/>
              </a:rPr>
              <a:t>Если организм справился с воспалением и вирусной нагрузкой, то болезнь завершается выздоровлением. У взрослых людей это происходит в 90–95% случаев. Однако, если иммунитет инфицированного не может победить вирус, развивается хронический гепатит.</a:t>
            </a:r>
          </a:p>
          <a:p>
            <a:endParaRPr lang="ru-RU" sz="2000" dirty="0"/>
          </a:p>
          <a:p>
            <a:endParaRPr lang="ru-RU" sz="2000" dirty="0"/>
          </a:p>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pic>
        <p:nvPicPr>
          <p:cNvPr id="117762" name="Picture 2" descr="Гепатит В"/>
          <p:cNvPicPr>
            <a:picLocks noChangeAspect="1" noChangeArrowheads="1"/>
          </p:cNvPicPr>
          <p:nvPr/>
        </p:nvPicPr>
        <p:blipFill>
          <a:blip r:embed="rId4" cstate="print"/>
          <a:srcRect/>
          <a:stretch>
            <a:fillRect/>
          </a:stretch>
        </p:blipFill>
        <p:spPr bwMode="auto">
          <a:xfrm>
            <a:off x="7261769" y="1079546"/>
            <a:ext cx="4024540" cy="2882854"/>
          </a:xfrm>
          <a:prstGeom prst="rect">
            <a:avLst/>
          </a:prstGeom>
          <a:ln>
            <a:noFill/>
          </a:ln>
          <a:effectLst>
            <a:softEdge rad="112500"/>
          </a:effectLst>
        </p:spPr>
      </p:pic>
      <p:pic>
        <p:nvPicPr>
          <p:cNvPr id="10" name="Рисунок 9">
            <a:extLst>
              <a:ext uri="{FF2B5EF4-FFF2-40B4-BE49-F238E27FC236}">
                <a16:creationId xmlns:a16="http://schemas.microsoft.com/office/drawing/2014/main" id="{BF43B9E8-6AC6-7B8D-E31F-F80A04D1C881}"/>
              </a:ext>
            </a:extLst>
          </p:cNvPr>
          <p:cNvPicPr>
            <a:picLocks noChangeAspect="1"/>
          </p:cNvPicPr>
          <p:nvPr/>
        </p:nvPicPr>
        <p:blipFill>
          <a:blip r:embed="rId5"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389059" y="305587"/>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ВИЧ - инфекция:</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16613"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7" name="Прямоугольник 6"/>
          <p:cNvSpPr/>
          <p:nvPr/>
        </p:nvSpPr>
        <p:spPr>
          <a:xfrm>
            <a:off x="476917" y="1125133"/>
            <a:ext cx="6096000" cy="5632311"/>
          </a:xfrm>
          <a:prstGeom prst="rect">
            <a:avLst/>
          </a:prstGeom>
        </p:spPr>
        <p:txBody>
          <a:bodyPr>
            <a:spAutoFit/>
          </a:bodyPr>
          <a:lstStyle/>
          <a:p>
            <a:pPr algn="just"/>
            <a:r>
              <a:rPr lang="ru-RU" sz="2000" dirty="0">
                <a:latin typeface="Times New Roman" pitchFamily="18" charset="0"/>
                <a:cs typeface="Times New Roman" pitchFamily="18" charset="0"/>
              </a:rPr>
              <a:t>Вирус иммунодефицита человека (ВИЧ) — это инфекция, поражающая иммунную систему организма. Самой поздней стадией ВИЧ-инфекции является синдром приобретенного иммунодефицита (СПИД). Затем симптомы затихают, болезнь может развиваться скрыто более 10 лет. Терминальная стадия ВИЧ-инфекции обычно наступает через 10–12 лет после заражения. На этой стадии возникают </a:t>
            </a:r>
            <a:r>
              <a:rPr lang="ru-RU" sz="2000" dirty="0" err="1">
                <a:latin typeface="Times New Roman" pitchFamily="18" charset="0"/>
                <a:cs typeface="Times New Roman" pitchFamily="18" charset="0"/>
              </a:rPr>
              <a:t>СПИД-индикаторные</a:t>
            </a:r>
            <a:r>
              <a:rPr lang="ru-RU" sz="2000" dirty="0">
                <a:latin typeface="Times New Roman" pitchFamily="18" charset="0"/>
                <a:cs typeface="Times New Roman" pitchFamily="18" charset="0"/>
              </a:rPr>
              <a:t> заболевания, которые могут привести к серьёзным осложнениям. Поражается центральная нервная система, возникают трудности с концентрацией внимания, нарушается координация движений.</a:t>
            </a:r>
          </a:p>
          <a:p>
            <a:pPr algn="just"/>
            <a:endParaRPr lang="ru-RU" sz="2000" dirty="0"/>
          </a:p>
          <a:p>
            <a:endParaRPr lang="ru-RU" sz="2000" dirty="0"/>
          </a:p>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pic>
        <p:nvPicPr>
          <p:cNvPr id="2050" name="Picture 2" descr="Вирус"/>
          <p:cNvPicPr>
            <a:picLocks noChangeAspect="1" noChangeArrowheads="1"/>
          </p:cNvPicPr>
          <p:nvPr/>
        </p:nvPicPr>
        <p:blipFill>
          <a:blip r:embed="rId4" cstate="print"/>
          <a:srcRect/>
          <a:stretch>
            <a:fillRect/>
          </a:stretch>
        </p:blipFill>
        <p:spPr bwMode="auto">
          <a:xfrm>
            <a:off x="7315198" y="758280"/>
            <a:ext cx="3979818" cy="2838359"/>
          </a:xfrm>
          <a:prstGeom prst="rect">
            <a:avLst/>
          </a:prstGeom>
          <a:ln>
            <a:noFill/>
          </a:ln>
          <a:effectLst>
            <a:softEdge rad="112500"/>
          </a:effectLst>
        </p:spPr>
      </p:pic>
      <p:sp>
        <p:nvSpPr>
          <p:cNvPr id="10" name="Прямоугольник 9"/>
          <p:cNvSpPr/>
          <p:nvPr/>
        </p:nvSpPr>
        <p:spPr>
          <a:xfrm>
            <a:off x="7289074" y="3687901"/>
            <a:ext cx="4902926" cy="2862322"/>
          </a:xfrm>
          <a:prstGeom prst="rect">
            <a:avLst/>
          </a:prstGeom>
        </p:spPr>
        <p:txBody>
          <a:bodyPr wrap="square">
            <a:spAutoFit/>
          </a:bodyPr>
          <a:lstStyle/>
          <a:p>
            <a:pPr algn="just"/>
            <a:r>
              <a:rPr lang="ru-RU" sz="2000" b="1" dirty="0">
                <a:latin typeface="Times New Roman" pitchFamily="18" charset="0"/>
                <a:cs typeface="Times New Roman" pitchFamily="18" charset="0"/>
              </a:rPr>
              <a:t>Первичные проявления ВИЧ-инфекции:</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Температура от 37 до 38 °C;</a:t>
            </a:r>
          </a:p>
          <a:p>
            <a:pPr algn="just"/>
            <a:r>
              <a:rPr lang="ru-RU" sz="2000" dirty="0">
                <a:latin typeface="Times New Roman" pitchFamily="18" charset="0"/>
                <a:cs typeface="Times New Roman" pitchFamily="18" charset="0"/>
              </a:rPr>
              <a:t>Сыпь на лице и теле;</a:t>
            </a:r>
          </a:p>
          <a:p>
            <a:pPr algn="just"/>
            <a:r>
              <a:rPr lang="ru-RU" sz="2000" dirty="0">
                <a:latin typeface="Times New Roman" pitchFamily="18" charset="0"/>
                <a:cs typeface="Times New Roman" pitchFamily="18" charset="0"/>
              </a:rPr>
              <a:t>Увеличение </a:t>
            </a:r>
            <a:r>
              <a:rPr lang="ru-RU" sz="2000" dirty="0" err="1">
                <a:latin typeface="Times New Roman" pitchFamily="18" charset="0"/>
                <a:cs typeface="Times New Roman" pitchFamily="18" charset="0"/>
              </a:rPr>
              <a:t>лимфоузлов</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Кандидоз (молочница);</a:t>
            </a:r>
          </a:p>
          <a:p>
            <a:pPr algn="just"/>
            <a:r>
              <a:rPr lang="ru-RU" sz="2000" dirty="0">
                <a:latin typeface="Times New Roman" pitchFamily="18" charset="0"/>
                <a:cs typeface="Times New Roman" pitchFamily="18" charset="0"/>
              </a:rPr>
              <a:t>Обильные </a:t>
            </a:r>
            <a:r>
              <a:rPr lang="ru-RU" sz="2000" dirty="0" err="1">
                <a:latin typeface="Times New Roman" pitchFamily="18" charset="0"/>
                <a:cs typeface="Times New Roman" pitchFamily="18" charset="0"/>
              </a:rPr>
              <a:t>герпетические</a:t>
            </a:r>
            <a:r>
              <a:rPr lang="ru-RU" sz="2000" dirty="0">
                <a:latin typeface="Times New Roman" pitchFamily="18" charset="0"/>
                <a:cs typeface="Times New Roman" pitchFamily="18" charset="0"/>
              </a:rPr>
              <a:t> высыпания;</a:t>
            </a:r>
          </a:p>
          <a:p>
            <a:pPr algn="just"/>
            <a:r>
              <a:rPr lang="ru-RU" sz="2000" dirty="0">
                <a:latin typeface="Times New Roman" pitchFamily="18" charset="0"/>
                <a:cs typeface="Times New Roman" pitchFamily="18" charset="0"/>
              </a:rPr>
              <a:t>Тяжёлая ангина;</a:t>
            </a:r>
          </a:p>
          <a:p>
            <a:pPr algn="just"/>
            <a:r>
              <a:rPr lang="ru-RU" sz="2000" dirty="0">
                <a:latin typeface="Times New Roman" pitchFamily="18" charset="0"/>
                <a:cs typeface="Times New Roman" pitchFamily="18" charset="0"/>
              </a:rPr>
              <a:t>Пневмония;</a:t>
            </a:r>
          </a:p>
          <a:p>
            <a:pPr algn="just"/>
            <a:r>
              <a:rPr lang="ru-RU" sz="2000" dirty="0">
                <a:latin typeface="Times New Roman" pitchFamily="18" charset="0"/>
                <a:cs typeface="Times New Roman" pitchFamily="18" charset="0"/>
              </a:rPr>
              <a:t>Боль в суставах.</a:t>
            </a:r>
          </a:p>
        </p:txBody>
      </p:sp>
      <p:pic>
        <p:nvPicPr>
          <p:cNvPr id="11" name="Рисунок 10">
            <a:extLst>
              <a:ext uri="{FF2B5EF4-FFF2-40B4-BE49-F238E27FC236}">
                <a16:creationId xmlns:a16="http://schemas.microsoft.com/office/drawing/2014/main" id="{BF43B9E8-6AC6-7B8D-E31F-F80A04D1C881}"/>
              </a:ext>
            </a:extLst>
          </p:cNvPr>
          <p:cNvPicPr>
            <a:picLocks noChangeAspect="1"/>
          </p:cNvPicPr>
          <p:nvPr/>
        </p:nvPicPr>
        <p:blipFill>
          <a:blip r:embed="rId5"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389059" y="305587"/>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Профилактика ИППП:</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16613"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16" name="Прямоугольник 15"/>
          <p:cNvSpPr/>
          <p:nvPr/>
        </p:nvSpPr>
        <p:spPr>
          <a:xfrm>
            <a:off x="2647406" y="841605"/>
            <a:ext cx="2690949" cy="1631216"/>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НЕ пользуйтесь чужими мочалками, полотенцами и другими личными предметами.</a:t>
            </a:r>
            <a:endParaRPr lang="ru-RU" sz="2000" dirty="0"/>
          </a:p>
        </p:txBody>
      </p:sp>
      <p:sp>
        <p:nvSpPr>
          <p:cNvPr id="17" name="Прямоугольник 16"/>
          <p:cNvSpPr/>
          <p:nvPr/>
        </p:nvSpPr>
        <p:spPr>
          <a:xfrm>
            <a:off x="2603861" y="3462886"/>
            <a:ext cx="2333897" cy="1631216"/>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Соблюдайте правила интимной гигиены и требуйте этого же от своего партнера.</a:t>
            </a:r>
            <a:endParaRPr lang="ru-RU" sz="2000" dirty="0"/>
          </a:p>
        </p:txBody>
      </p:sp>
      <p:sp>
        <p:nvSpPr>
          <p:cNvPr id="20" name="Прямоугольник 19"/>
          <p:cNvSpPr/>
          <p:nvPr/>
        </p:nvSpPr>
        <p:spPr>
          <a:xfrm>
            <a:off x="9309463" y="771937"/>
            <a:ext cx="3300549" cy="1323439"/>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Избегайте половых контактов с людьми с высоким риском инфицирования.</a:t>
            </a:r>
            <a:endParaRPr lang="ru-RU" sz="2000" dirty="0"/>
          </a:p>
        </p:txBody>
      </p:sp>
      <p:sp>
        <p:nvSpPr>
          <p:cNvPr id="21" name="Прямоугольник 20"/>
          <p:cNvSpPr/>
          <p:nvPr/>
        </p:nvSpPr>
        <p:spPr>
          <a:xfrm>
            <a:off x="9335590" y="3430081"/>
            <a:ext cx="2995748" cy="1631216"/>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Убедитесь</a:t>
            </a:r>
            <a:r>
              <a:rPr lang="ru-RU" sz="2000" dirty="0">
                <a:latin typeface="Times New Roman" panose="02020603050405020304" pitchFamily="18" charset="0"/>
                <a:cs typeface="Times New Roman" panose="02020603050405020304" pitchFamily="18" charset="0"/>
              </a:rPr>
              <a:t>, что у вашего партнера отсутствуют внешние признаки венерического заболевания.</a:t>
            </a:r>
            <a:endParaRPr lang="ru-RU" sz="2000" dirty="0"/>
          </a:p>
        </p:txBody>
      </p:sp>
      <p:pic>
        <p:nvPicPr>
          <p:cNvPr id="59394" name="Picture 2" descr="Названы предметы гигиены, которые нельзя одалживать другим | Доктор Куин |  Дзен"/>
          <p:cNvPicPr>
            <a:picLocks noChangeAspect="1" noChangeArrowheads="1"/>
          </p:cNvPicPr>
          <p:nvPr/>
        </p:nvPicPr>
        <p:blipFill>
          <a:blip r:embed="rId4" cstate="print"/>
          <a:srcRect/>
          <a:stretch>
            <a:fillRect/>
          </a:stretch>
        </p:blipFill>
        <p:spPr bwMode="auto">
          <a:xfrm>
            <a:off x="374470" y="799750"/>
            <a:ext cx="2029096" cy="1926033"/>
          </a:xfrm>
          <a:prstGeom prst="rect">
            <a:avLst/>
          </a:prstGeom>
          <a:ln>
            <a:noFill/>
          </a:ln>
          <a:effectLst>
            <a:softEdge rad="112500"/>
          </a:effectLst>
        </p:spPr>
      </p:pic>
      <p:pic>
        <p:nvPicPr>
          <p:cNvPr id="59402" name="Picture 10" descr="Что такое ИППП, как может передаваться и что делать, чтобы избежать  заражения - Жыцце Палесся"/>
          <p:cNvPicPr>
            <a:picLocks noChangeAspect="1" noChangeArrowheads="1"/>
          </p:cNvPicPr>
          <p:nvPr/>
        </p:nvPicPr>
        <p:blipFill>
          <a:blip r:embed="rId5" cstate="print"/>
          <a:srcRect/>
          <a:stretch>
            <a:fillRect/>
          </a:stretch>
        </p:blipFill>
        <p:spPr bwMode="auto">
          <a:xfrm>
            <a:off x="7045232" y="827314"/>
            <a:ext cx="2159727" cy="1706881"/>
          </a:xfrm>
          <a:prstGeom prst="rect">
            <a:avLst/>
          </a:prstGeom>
          <a:ln>
            <a:noFill/>
          </a:ln>
          <a:effectLst>
            <a:softEdge rad="112500"/>
          </a:effectLst>
        </p:spPr>
      </p:pic>
      <p:pic>
        <p:nvPicPr>
          <p:cNvPr id="59404" name="Picture 12" descr="Скрытые половые инфекции у мужчин - лечение в Санкт-Петербурге"/>
          <p:cNvPicPr>
            <a:picLocks noChangeAspect="1" noChangeArrowheads="1"/>
          </p:cNvPicPr>
          <p:nvPr/>
        </p:nvPicPr>
        <p:blipFill>
          <a:blip r:embed="rId6" cstate="print"/>
          <a:srcRect/>
          <a:stretch>
            <a:fillRect/>
          </a:stretch>
        </p:blipFill>
        <p:spPr bwMode="auto">
          <a:xfrm>
            <a:off x="6879770" y="3605349"/>
            <a:ext cx="2351315" cy="1802674"/>
          </a:xfrm>
          <a:prstGeom prst="rect">
            <a:avLst/>
          </a:prstGeom>
          <a:ln>
            <a:noFill/>
          </a:ln>
          <a:effectLst>
            <a:softEdge rad="112500"/>
          </a:effectLst>
        </p:spPr>
      </p:pic>
      <p:pic>
        <p:nvPicPr>
          <p:cNvPr id="25" name="Рисунок 24">
            <a:extLst>
              <a:ext uri="{FF2B5EF4-FFF2-40B4-BE49-F238E27FC236}">
                <a16:creationId xmlns:a16="http://schemas.microsoft.com/office/drawing/2014/main" id="{BF43B9E8-6AC6-7B8D-E31F-F80A04D1C881}"/>
              </a:ext>
            </a:extLst>
          </p:cNvPr>
          <p:cNvPicPr>
            <a:picLocks noChangeAspect="1"/>
          </p:cNvPicPr>
          <p:nvPr/>
        </p:nvPicPr>
        <p:blipFill>
          <a:blip r:embed="rId7" cstate="print"/>
          <a:stretch>
            <a:fillRect/>
          </a:stretch>
        </p:blipFill>
        <p:spPr>
          <a:xfrm>
            <a:off x="428707" y="121575"/>
            <a:ext cx="1949728" cy="547221"/>
          </a:xfrm>
          <a:prstGeom prst="rect">
            <a:avLst/>
          </a:prstGeom>
        </p:spPr>
      </p:pic>
      <p:pic>
        <p:nvPicPr>
          <p:cNvPr id="59406" name="Picture 14" descr="Интимная гигиена"/>
          <p:cNvPicPr>
            <a:picLocks noChangeAspect="1" noChangeArrowheads="1"/>
          </p:cNvPicPr>
          <p:nvPr/>
        </p:nvPicPr>
        <p:blipFill>
          <a:blip r:embed="rId8" cstate="print"/>
          <a:srcRect/>
          <a:stretch>
            <a:fillRect/>
          </a:stretch>
        </p:blipFill>
        <p:spPr bwMode="auto">
          <a:xfrm>
            <a:off x="399414" y="3525882"/>
            <a:ext cx="2230574" cy="1908266"/>
          </a:xfrm>
          <a:prstGeom prst="rect">
            <a:avLst/>
          </a:prstGeom>
          <a:ln>
            <a:noFill/>
          </a:ln>
          <a:effectLst>
            <a:softEdge rad="112500"/>
          </a:effectLst>
        </p:spPr>
      </p:pic>
    </p:spTree>
    <p:extLst>
      <p:ext uri="{BB962C8B-B14F-4D97-AF65-F5344CB8AC3E}">
        <p14:creationId xmlns:p14="http://schemas.microsoft.com/office/powerpoint/2010/main" val="419122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C:\Users\user\Desktop\ИППП\ФОН ДЛЯ ИППП.pn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2956716" y="120769"/>
            <a:ext cx="6096706" cy="600763"/>
          </a:xfrm>
        </p:spPr>
        <p:txBody>
          <a:bodyPr>
            <a:normAutofit fontScale="90000"/>
          </a:bodyPr>
          <a:lstStyle/>
          <a:p>
            <a:pPr algn="ctr"/>
            <a:r>
              <a:rPr lang="ru-RU" sz="4000" b="1" dirty="0">
                <a:solidFill>
                  <a:schemeClr val="accent1">
                    <a:lumMod val="75000"/>
                  </a:schemeClr>
                </a:solidFill>
                <a:latin typeface="Times New Roman" pitchFamily="18" charset="0"/>
                <a:cs typeface="Times New Roman" pitchFamily="18" charset="0"/>
              </a:rPr>
              <a:t>Что такое ИППП ?</a:t>
            </a:r>
          </a:p>
        </p:txBody>
      </p:sp>
      <p:sp>
        <p:nvSpPr>
          <p:cNvPr id="3" name="Текст 2"/>
          <p:cNvSpPr>
            <a:spLocks noGrp="1"/>
          </p:cNvSpPr>
          <p:nvPr>
            <p:ph type="body" idx="1"/>
          </p:nvPr>
        </p:nvSpPr>
        <p:spPr>
          <a:xfrm>
            <a:off x="626099" y="1388393"/>
            <a:ext cx="10604500" cy="4171949"/>
          </a:xfrm>
        </p:spPr>
        <p:txBody>
          <a:bodyPr>
            <a:normAutofit/>
          </a:bodyPr>
          <a:lstStyle/>
          <a:p>
            <a:pPr algn="just"/>
            <a:r>
              <a:rPr lang="ru-RU"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Что такое ИППП (ЗППП), на сегодняшний день обязан знать каждый. Это аббревиатура, которая расшифровывается как инфекции (заболевание), передающиеся половым путем.</a:t>
            </a:r>
            <a:r>
              <a:rPr lang="ru-RU" sz="2000" b="0" i="0" dirty="0">
                <a:solidFill>
                  <a:srgbClr val="000000"/>
                </a:solidFill>
                <a:effectLst/>
                <a:latin typeface="Times New Roman" panose="02020603050405020304" pitchFamily="18" charset="0"/>
                <a:cs typeface="Times New Roman" panose="02020603050405020304" pitchFamily="18" charset="0"/>
              </a:rPr>
              <a:t>	</a:t>
            </a:r>
          </a:p>
          <a:p>
            <a:pPr algn="just"/>
            <a:r>
              <a:rPr lang="ru-RU" sz="2000" b="0" i="0" dirty="0">
                <a:solidFill>
                  <a:srgbClr val="FF0000"/>
                </a:solidFill>
                <a:effectLst/>
                <a:latin typeface="Times New Roman" panose="02020603050405020304" pitchFamily="18" charset="0"/>
                <a:cs typeface="Times New Roman" panose="02020603050405020304" pitchFamily="18" charset="0"/>
              </a:rPr>
              <a:t>	Интересно:</a:t>
            </a:r>
            <a:r>
              <a:rPr lang="ru-RU" sz="2000" b="0" i="0" dirty="0">
                <a:solidFill>
                  <a:srgbClr val="000000"/>
                </a:solidFill>
                <a:effectLst/>
                <a:latin typeface="Times New Roman" panose="02020603050405020304" pitchFamily="18" charset="0"/>
                <a:cs typeface="Times New Roman" panose="02020603050405020304" pitchFamily="18" charset="0"/>
              </a:rPr>
              <a:t> в настоящее время известно </a:t>
            </a:r>
            <a:r>
              <a:rPr lang="ru-RU" sz="2000" b="0" i="0" u="sng" dirty="0">
                <a:solidFill>
                  <a:srgbClr val="000000"/>
                </a:solidFill>
                <a:effectLst/>
                <a:latin typeface="Times New Roman" panose="02020603050405020304" pitchFamily="18" charset="0"/>
                <a:cs typeface="Times New Roman" panose="02020603050405020304" pitchFamily="18" charset="0"/>
              </a:rPr>
              <a:t>более 20 </a:t>
            </a:r>
            <a:r>
              <a:rPr lang="ru-RU" sz="2000" b="0" i="0" dirty="0">
                <a:solidFill>
                  <a:srgbClr val="000000"/>
                </a:solidFill>
                <a:effectLst/>
                <a:latin typeface="Times New Roman" panose="02020603050405020304" pitchFamily="18" charset="0"/>
                <a:cs typeface="Times New Roman" panose="02020603050405020304" pitchFamily="18" charset="0"/>
              </a:rPr>
              <a:t>инфекционных заболеваний половых путей человека.</a:t>
            </a:r>
          </a:p>
          <a:p>
            <a:r>
              <a:rPr lang="ru-RU" dirty="0">
                <a:solidFill>
                  <a:srgbClr val="000000"/>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680" y="3616956"/>
            <a:ext cx="6194640" cy="3097320"/>
          </a:xfrm>
          <a:prstGeom prst="rect">
            <a:avLst/>
          </a:prstGeom>
          <a:ln>
            <a:noFill/>
          </a:ln>
          <a:effectLst>
            <a:softEdge rad="112500"/>
          </a:effectLst>
        </p:spPr>
      </p:pic>
      <p:pic>
        <p:nvPicPr>
          <p:cNvPr id="6" name="Рисунок 5">
            <a:extLst>
              <a:ext uri="{FF2B5EF4-FFF2-40B4-BE49-F238E27FC236}">
                <a16:creationId xmlns:a16="http://schemas.microsoft.com/office/drawing/2014/main" id="{BF43B9E8-6AC6-7B8D-E31F-F80A04D1C881}"/>
              </a:ext>
            </a:extLst>
          </p:cNvPr>
          <p:cNvPicPr>
            <a:picLocks noChangeAspect="1"/>
          </p:cNvPicPr>
          <p:nvPr/>
        </p:nvPicPr>
        <p:blipFill>
          <a:blip r:embed="rId4"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1208937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140823" y="262044"/>
            <a:ext cx="11373395"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Тактика безопасного полового поведения:</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16613"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20" name="Прямоугольник 19"/>
          <p:cNvSpPr/>
          <p:nvPr/>
        </p:nvSpPr>
        <p:spPr>
          <a:xfrm>
            <a:off x="8891451" y="798063"/>
            <a:ext cx="3300549" cy="369332"/>
          </a:xfrm>
          <a:prstGeom prst="rect">
            <a:avLst/>
          </a:prstGeom>
        </p:spPr>
        <p:txBody>
          <a:bodyPr wrap="square">
            <a:spAutoFit/>
          </a:bodyPr>
          <a:lstStyle/>
          <a:p>
            <a:endParaRPr lang="ru-RU" dirty="0"/>
          </a:p>
        </p:txBody>
      </p:sp>
      <p:pic>
        <p:nvPicPr>
          <p:cNvPr id="30" name="Рисунок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5362" y="2201110"/>
            <a:ext cx="2061276" cy="1870147"/>
          </a:xfrm>
          <a:prstGeom prst="rect">
            <a:avLst/>
          </a:prstGeom>
          <a:ln>
            <a:noFill/>
          </a:ln>
          <a:effectLst>
            <a:softEdge rad="112500"/>
          </a:effectLst>
        </p:spPr>
      </p:pic>
      <p:sp>
        <p:nvSpPr>
          <p:cNvPr id="32" name="Прямоугольник 31"/>
          <p:cNvSpPr/>
          <p:nvPr/>
        </p:nvSpPr>
        <p:spPr>
          <a:xfrm>
            <a:off x="2771382" y="4367739"/>
            <a:ext cx="2096710" cy="120032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Регулярно проходите профилактические осмотры.</a:t>
            </a:r>
          </a:p>
        </p:txBody>
      </p:sp>
      <p:sp>
        <p:nvSpPr>
          <p:cNvPr id="33" name="Прямоугольник 32"/>
          <p:cNvSpPr/>
          <p:nvPr/>
        </p:nvSpPr>
        <p:spPr>
          <a:xfrm>
            <a:off x="2860938" y="1154276"/>
            <a:ext cx="2982514" cy="707886"/>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Лучший партнер — любимый, постоянный.</a:t>
            </a:r>
            <a:endParaRPr lang="ru-RU" sz="2000" dirty="0"/>
          </a:p>
        </p:txBody>
      </p:sp>
      <p:sp>
        <p:nvSpPr>
          <p:cNvPr id="34" name="Прямоугольник 33"/>
          <p:cNvSpPr/>
          <p:nvPr/>
        </p:nvSpPr>
        <p:spPr>
          <a:xfrm>
            <a:off x="9114838" y="2495395"/>
            <a:ext cx="3077162" cy="707886"/>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Поговорите с партнером о безопасности.</a:t>
            </a:r>
            <a:endParaRPr lang="ru-RU" sz="2000" dirty="0"/>
          </a:p>
        </p:txBody>
      </p:sp>
      <p:sp>
        <p:nvSpPr>
          <p:cNvPr id="35" name="Прямоугольник 34"/>
          <p:cNvSpPr/>
          <p:nvPr/>
        </p:nvSpPr>
        <p:spPr>
          <a:xfrm>
            <a:off x="5225144" y="4325035"/>
            <a:ext cx="2647405" cy="1200329"/>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НЕ </a:t>
            </a:r>
            <a:r>
              <a:rPr lang="ru-RU" dirty="0">
                <a:latin typeface="Times New Roman" panose="02020603050405020304" pitchFamily="18" charset="0"/>
                <a:cs typeface="Times New Roman" panose="02020603050405020304" pitchFamily="18" charset="0"/>
              </a:rPr>
              <a:t>занимайтесь сексом под воздействием алкоголя или наркотиков.</a:t>
            </a:r>
            <a:endParaRPr lang="ru-RU" dirty="0"/>
          </a:p>
        </p:txBody>
      </p:sp>
      <p:sp>
        <p:nvSpPr>
          <p:cNvPr id="36" name="Прямоугольник 35"/>
          <p:cNvSpPr/>
          <p:nvPr/>
        </p:nvSpPr>
        <p:spPr>
          <a:xfrm>
            <a:off x="9160105" y="5963436"/>
            <a:ext cx="2866433" cy="677108"/>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ВСЕГДА </a:t>
            </a:r>
            <a:r>
              <a:rPr lang="ru-RU" dirty="0">
                <a:latin typeface="Times New Roman" panose="02020603050405020304" pitchFamily="18" charset="0"/>
                <a:cs typeface="Times New Roman" panose="02020603050405020304" pitchFamily="18" charset="0"/>
              </a:rPr>
              <a:t>пользуйтесь презервативом.</a:t>
            </a:r>
            <a:endParaRPr lang="ru-RU" dirty="0"/>
          </a:p>
        </p:txBody>
      </p:sp>
      <p:pic>
        <p:nvPicPr>
          <p:cNvPr id="56322" name="Picture 2" descr="Группы риска заражения ИППП — Сахалинский областной кожно-венерологический  диспансер"/>
          <p:cNvPicPr>
            <a:picLocks noChangeAspect="1" noChangeArrowheads="1"/>
          </p:cNvPicPr>
          <p:nvPr/>
        </p:nvPicPr>
        <p:blipFill>
          <a:blip r:embed="rId5" cstate="print"/>
          <a:srcRect/>
          <a:stretch>
            <a:fillRect/>
          </a:stretch>
        </p:blipFill>
        <p:spPr bwMode="auto">
          <a:xfrm>
            <a:off x="460376" y="1037697"/>
            <a:ext cx="2343786" cy="1696794"/>
          </a:xfrm>
          <a:prstGeom prst="rect">
            <a:avLst/>
          </a:prstGeom>
          <a:ln>
            <a:noFill/>
          </a:ln>
          <a:effectLst>
            <a:softEdge rad="112500"/>
          </a:effectLst>
        </p:spPr>
      </p:pic>
      <p:pic>
        <p:nvPicPr>
          <p:cNvPr id="56324" name="Picture 4" descr="Поговорите друг с другом!» - Азбука супружества"/>
          <p:cNvPicPr>
            <a:picLocks noChangeAspect="1" noChangeArrowheads="1"/>
          </p:cNvPicPr>
          <p:nvPr/>
        </p:nvPicPr>
        <p:blipFill>
          <a:blip r:embed="rId6" cstate="print"/>
          <a:srcRect/>
          <a:stretch>
            <a:fillRect/>
          </a:stretch>
        </p:blipFill>
        <p:spPr bwMode="auto">
          <a:xfrm>
            <a:off x="9283338" y="827724"/>
            <a:ext cx="2377440" cy="1636802"/>
          </a:xfrm>
          <a:prstGeom prst="rect">
            <a:avLst/>
          </a:prstGeom>
          <a:ln>
            <a:noFill/>
          </a:ln>
          <a:effectLst>
            <a:softEdge rad="112500"/>
          </a:effectLst>
        </p:spPr>
      </p:pic>
      <p:pic>
        <p:nvPicPr>
          <p:cNvPr id="56330" name="Picture 10" descr="4,819 презерватив стоковые фото – бесплатные и стоковые фото RF от  Dreamstime"/>
          <p:cNvPicPr>
            <a:picLocks noChangeAspect="1" noChangeArrowheads="1"/>
          </p:cNvPicPr>
          <p:nvPr/>
        </p:nvPicPr>
        <p:blipFill>
          <a:blip r:embed="rId7" cstate="print"/>
          <a:srcRect/>
          <a:stretch>
            <a:fillRect/>
          </a:stretch>
        </p:blipFill>
        <p:spPr bwMode="auto">
          <a:xfrm>
            <a:off x="9274630" y="4354284"/>
            <a:ext cx="2403565" cy="1567545"/>
          </a:xfrm>
          <a:prstGeom prst="rect">
            <a:avLst/>
          </a:prstGeom>
          <a:ln>
            <a:noFill/>
          </a:ln>
          <a:effectLst>
            <a:softEdge rad="112500"/>
          </a:effectLst>
        </p:spPr>
      </p:pic>
      <p:pic>
        <p:nvPicPr>
          <p:cNvPr id="38" name="Рисунок 37">
            <a:extLst>
              <a:ext uri="{FF2B5EF4-FFF2-40B4-BE49-F238E27FC236}">
                <a16:creationId xmlns:a16="http://schemas.microsoft.com/office/drawing/2014/main" id="{BF43B9E8-6AC6-7B8D-E31F-F80A04D1C881}"/>
              </a:ext>
            </a:extLst>
          </p:cNvPr>
          <p:cNvPicPr>
            <a:picLocks noChangeAspect="1"/>
          </p:cNvPicPr>
          <p:nvPr/>
        </p:nvPicPr>
        <p:blipFill>
          <a:blip r:embed="rId8" cstate="print"/>
          <a:stretch>
            <a:fillRect/>
          </a:stretch>
        </p:blipFill>
        <p:spPr>
          <a:xfrm>
            <a:off x="428707" y="121575"/>
            <a:ext cx="1949728" cy="547221"/>
          </a:xfrm>
          <a:prstGeom prst="rect">
            <a:avLst/>
          </a:prstGeom>
        </p:spPr>
      </p:pic>
      <p:pic>
        <p:nvPicPr>
          <p:cNvPr id="56334" name="Picture 14" descr="Как отменить медосмотры офисникам, чтобы у инспектора не было претензий |  Журнал EcoStandard group"/>
          <p:cNvPicPr>
            <a:picLocks noChangeAspect="1" noChangeArrowheads="1"/>
          </p:cNvPicPr>
          <p:nvPr/>
        </p:nvPicPr>
        <p:blipFill>
          <a:blip r:embed="rId9" cstate="print"/>
          <a:srcRect/>
          <a:stretch>
            <a:fillRect/>
          </a:stretch>
        </p:blipFill>
        <p:spPr bwMode="auto">
          <a:xfrm>
            <a:off x="346375" y="4258490"/>
            <a:ext cx="2440368" cy="1741715"/>
          </a:xfrm>
          <a:prstGeom prst="rect">
            <a:avLst/>
          </a:prstGeom>
          <a:ln>
            <a:noFill/>
          </a:ln>
          <a:effectLst>
            <a:softEdge rad="112500"/>
          </a:effectLst>
        </p:spPr>
      </p:pic>
    </p:spTree>
    <p:extLst>
      <p:ext uri="{BB962C8B-B14F-4D97-AF65-F5344CB8AC3E}">
        <p14:creationId xmlns:p14="http://schemas.microsoft.com/office/powerpoint/2010/main" val="4191228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583474" y="305587"/>
            <a:ext cx="11373395"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Последствия ИППП :</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16613"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20" name="Прямоугольник 19"/>
          <p:cNvSpPr/>
          <p:nvPr/>
        </p:nvSpPr>
        <p:spPr>
          <a:xfrm>
            <a:off x="8891451" y="798063"/>
            <a:ext cx="3300549" cy="369332"/>
          </a:xfrm>
          <a:prstGeom prst="rect">
            <a:avLst/>
          </a:prstGeom>
        </p:spPr>
        <p:txBody>
          <a:bodyPr wrap="square">
            <a:spAutoFit/>
          </a:bodyPr>
          <a:lstStyle/>
          <a:p>
            <a:endParaRPr lang="ru-RU" dirty="0"/>
          </a:p>
        </p:txBody>
      </p:sp>
      <p:sp>
        <p:nvSpPr>
          <p:cNvPr id="33" name="Прямоугольник 32"/>
          <p:cNvSpPr/>
          <p:nvPr/>
        </p:nvSpPr>
        <p:spPr>
          <a:xfrm>
            <a:off x="2860938" y="1154276"/>
            <a:ext cx="2982514" cy="400110"/>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a:t>
            </a:r>
            <a:endParaRPr lang="ru-RU" sz="2000" dirty="0"/>
          </a:p>
        </p:txBody>
      </p:sp>
      <p:pic>
        <p:nvPicPr>
          <p:cNvPr id="38" name="Рисунок 37">
            <a:extLst>
              <a:ext uri="{FF2B5EF4-FFF2-40B4-BE49-F238E27FC236}">
                <a16:creationId xmlns:a16="http://schemas.microsoft.com/office/drawing/2014/main" id="{BF43B9E8-6AC6-7B8D-E31F-F80A04D1C881}"/>
              </a:ext>
            </a:extLst>
          </p:cNvPr>
          <p:cNvPicPr>
            <a:picLocks noChangeAspect="1"/>
          </p:cNvPicPr>
          <p:nvPr/>
        </p:nvPicPr>
        <p:blipFill>
          <a:blip r:embed="rId4" cstate="print"/>
          <a:stretch>
            <a:fillRect/>
          </a:stretch>
        </p:blipFill>
        <p:spPr>
          <a:xfrm>
            <a:off x="428707" y="121575"/>
            <a:ext cx="1949728" cy="547221"/>
          </a:xfrm>
          <a:prstGeom prst="rect">
            <a:avLst/>
          </a:prstGeom>
        </p:spPr>
      </p:pic>
      <p:sp>
        <p:nvSpPr>
          <p:cNvPr id="18" name="Прямоугольник 17"/>
          <p:cNvSpPr/>
          <p:nvPr/>
        </p:nvSpPr>
        <p:spPr>
          <a:xfrm>
            <a:off x="478971" y="1126144"/>
            <a:ext cx="6096000" cy="4678204"/>
          </a:xfrm>
          <a:prstGeom prst="rect">
            <a:avLst/>
          </a:prstGeom>
        </p:spPr>
        <p:txBody>
          <a:bodyPr>
            <a:spAutoFit/>
          </a:bodyPr>
          <a:lstStyle/>
          <a:p>
            <a:pPr marL="457200" indent="-457200">
              <a:buFont typeface="+mj-lt"/>
              <a:buAutoNum type="arabicPeriod"/>
            </a:pPr>
            <a:endParaRPr lang="ru-RU"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Воспалительные процессы в различных органах;</a:t>
            </a:r>
          </a:p>
          <a:p>
            <a:pPr marL="457200" indent="-457200">
              <a:buFont typeface="+mj-lt"/>
              <a:buAutoNum type="arabicPeriod"/>
            </a:pPr>
            <a:endParaRPr lang="ru-RU"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Эрозия шейки матки;</a:t>
            </a:r>
          </a:p>
          <a:p>
            <a:pPr marL="457200" indent="-457200">
              <a:buFont typeface="+mj-lt"/>
              <a:buAutoNum type="arabicPeriod"/>
            </a:pPr>
            <a:endParaRPr lang="ru-RU"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Рак шейки матки;</a:t>
            </a:r>
          </a:p>
          <a:p>
            <a:pPr marL="457200" indent="-457200">
              <a:buFont typeface="+mj-lt"/>
              <a:buAutoNum type="arabicPeriod"/>
            </a:pPr>
            <a:endParaRPr lang="ru-RU"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Выкидыш, преждевременные роды, внематочная беременность;</a:t>
            </a:r>
          </a:p>
          <a:p>
            <a:pPr marL="457200" indent="-457200">
              <a:buFont typeface="+mj-lt"/>
              <a:buAutoNum type="arabicPeriod"/>
            </a:pPr>
            <a:endParaRPr lang="ru-RU"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Бесплодие;</a:t>
            </a:r>
          </a:p>
          <a:p>
            <a:pPr marL="457200" indent="-457200">
              <a:buFont typeface="+mj-lt"/>
              <a:buAutoNum type="arabicPeriod"/>
            </a:pPr>
            <a:endParaRPr lang="ru-RU"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Заражение инфекцией новорожденного и </a:t>
            </a:r>
            <a:r>
              <a:rPr lang="ru-RU" sz="2000" dirty="0" err="1">
                <a:latin typeface="Times New Roman" panose="02020603050405020304" pitchFamily="18" charset="0"/>
                <a:cs typeface="Times New Roman" panose="02020603050405020304" pitchFamily="18" charset="0"/>
              </a:rPr>
              <a:t>др</a:t>
            </a:r>
            <a:r>
              <a:rPr lang="ru-RU" sz="2000" dirty="0">
                <a:latin typeface="Times New Roman" panose="02020603050405020304" pitchFamily="18" charset="0"/>
                <a:cs typeface="Times New Roman" panose="02020603050405020304" pitchFamily="18" charset="0"/>
              </a:rPr>
              <a:t>;</a:t>
            </a:r>
          </a:p>
          <a:p>
            <a:pPr marL="457200" indent="-457200">
              <a:buFont typeface="+mj-lt"/>
              <a:buAutoNum type="arabicPeriod"/>
            </a:pPr>
            <a:endParaRPr lang="ru-RU"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latin typeface="Times New Roman" panose="02020603050405020304" pitchFamily="18" charset="0"/>
                <a:cs typeface="Times New Roman" panose="02020603050405020304" pitchFamily="18" charset="0"/>
              </a:rPr>
              <a:t>Простатит у мужчин; </a:t>
            </a:r>
          </a:p>
        </p:txBody>
      </p:sp>
      <p:pic>
        <p:nvPicPr>
          <p:cNvPr id="21" name="Рисунок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2801" y="3534902"/>
            <a:ext cx="3564690" cy="2556744"/>
          </a:xfrm>
          <a:prstGeom prst="rect">
            <a:avLst/>
          </a:prstGeom>
          <a:ln>
            <a:noFill/>
          </a:ln>
          <a:effectLst>
            <a:softEdge rad="112500"/>
          </a:effectLst>
        </p:spPr>
      </p:pic>
    </p:spTree>
    <p:extLst>
      <p:ext uri="{BB962C8B-B14F-4D97-AF65-F5344CB8AC3E}">
        <p14:creationId xmlns:p14="http://schemas.microsoft.com/office/powerpoint/2010/main" val="4191228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C:\Users\user\Desktop\ИППП\ФОН ДЛЯ ИППП.pn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8" name="Прямоугольник 17">
            <a:extLst>
              <a:ext uri="{FF2B5EF4-FFF2-40B4-BE49-F238E27FC236}">
                <a16:creationId xmlns:a16="http://schemas.microsoft.com/office/drawing/2014/main" id="{2DE37A25-2E93-F5E6-FA5F-6BB0080B2D52}"/>
              </a:ext>
            </a:extLst>
          </p:cNvPr>
          <p:cNvSpPr/>
          <p:nvPr/>
        </p:nvSpPr>
        <p:spPr>
          <a:xfrm>
            <a:off x="-9402" y="4403324"/>
            <a:ext cx="12201401" cy="245467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E692312A-04C4-4AF6-B707-F47D3CDFACAA}"/>
              </a:ext>
            </a:extLst>
          </p:cNvPr>
          <p:cNvSpPr>
            <a:spLocks noGrp="1"/>
          </p:cNvSpPr>
          <p:nvPr>
            <p:ph idx="1"/>
          </p:nvPr>
        </p:nvSpPr>
        <p:spPr>
          <a:xfrm>
            <a:off x="925362" y="4856784"/>
            <a:ext cx="4898415" cy="1766658"/>
          </a:xfrm>
        </p:spPr>
        <p:txBody>
          <a:bodyPr>
            <a:noAutofit/>
          </a:bodyPr>
          <a:lstStyle/>
          <a:p>
            <a:pPr marL="0" indent="0" algn="just">
              <a:lnSpc>
                <a:spcPct val="120000"/>
              </a:lnSpc>
              <a:buNone/>
            </a:pPr>
            <a:r>
              <a:rPr lang="ru-RU" sz="2000" b="1" dirty="0">
                <a:solidFill>
                  <a:srgbClr val="014B92"/>
                </a:solidFill>
                <a:latin typeface="Arial" panose="020B0604020202020204" pitchFamily="34" charset="0"/>
                <a:cs typeface="Arial" panose="020B0604020202020204" pitchFamily="34" charset="0"/>
              </a:rPr>
              <a:t>Зарегистрируйтесь на сайте</a:t>
            </a:r>
            <a:r>
              <a:rPr lang="en-US" sz="2000" b="1" dirty="0">
                <a:solidFill>
                  <a:srgbClr val="014B92"/>
                </a:solidFill>
                <a:latin typeface="Arial" panose="020B0604020202020204" pitchFamily="34" charset="0"/>
                <a:cs typeface="Arial" panose="020B0604020202020204" pitchFamily="34" charset="0"/>
              </a:rPr>
              <a:t> TAKZDOROVO.RU </a:t>
            </a:r>
            <a:r>
              <a:rPr lang="ru-RU" sz="2000" b="1" dirty="0">
                <a:solidFill>
                  <a:srgbClr val="014B92"/>
                </a:solidFill>
                <a:latin typeface="Arial" panose="020B0604020202020204" pitchFamily="34" charset="0"/>
                <a:cs typeface="Arial" panose="020B0604020202020204" pitchFamily="34" charset="0"/>
              </a:rPr>
              <a:t> и получите доступ ко всем сервисам сайта</a:t>
            </a:r>
          </a:p>
        </p:txBody>
      </p:sp>
      <p:pic>
        <p:nvPicPr>
          <p:cNvPr id="14" name="Рисунок 13" descr="Изображение выглядит как шаблон, прямоугольный, искусство, Прямоугольник&#10;&#10;Автоматически созданное описание">
            <a:extLst>
              <a:ext uri="{FF2B5EF4-FFF2-40B4-BE49-F238E27FC236}">
                <a16:creationId xmlns:a16="http://schemas.microsoft.com/office/drawing/2014/main" id="{DF3E68C6-AC5A-E43A-CB43-DEC3C2BD8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0745" y="1491496"/>
            <a:ext cx="2835118" cy="2835118"/>
          </a:xfrm>
          <a:prstGeom prst="rect">
            <a:avLst/>
          </a:prstGeom>
        </p:spPr>
      </p:pic>
      <p:pic>
        <p:nvPicPr>
          <p:cNvPr id="16" name="Рисунок 15" descr="Изображение выглядит как текст, логотип, Шрифт, Графика&#10;&#10;Автоматически созданное описание">
            <a:extLst>
              <a:ext uri="{FF2B5EF4-FFF2-40B4-BE49-F238E27FC236}">
                <a16:creationId xmlns:a16="http://schemas.microsoft.com/office/drawing/2014/main" id="{B12BEF0D-9015-9C38-7C7A-617020498B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614" t="31540" r="18103" b="31346"/>
          <a:stretch/>
        </p:blipFill>
        <p:spPr>
          <a:xfrm>
            <a:off x="3826931" y="57455"/>
            <a:ext cx="2541405" cy="1053809"/>
          </a:xfrm>
          <a:prstGeom prst="rect">
            <a:avLst/>
          </a:prstGeom>
        </p:spPr>
      </p:pic>
      <p:pic>
        <p:nvPicPr>
          <p:cNvPr id="5" name="Picture 2" descr="C:\Users\user\Downloads\photo1709547805.jpeg">
            <a:extLst>
              <a:ext uri="{FF2B5EF4-FFF2-40B4-BE49-F238E27FC236}">
                <a16:creationId xmlns:a16="http://schemas.microsoft.com/office/drawing/2014/main" id="{71624A2F-252A-5016-1FC4-0029BCB1D6C5}"/>
              </a:ext>
            </a:extLst>
          </p:cNvPr>
          <p:cNvPicPr>
            <a:picLocks noChangeAspect="1" noChangeArrowheads="1"/>
          </p:cNvPicPr>
          <p:nvPr/>
        </p:nvPicPr>
        <p:blipFill rotWithShape="1">
          <a:blip r:embed="rId5" cstate="print"/>
          <a:srcRect l="26960" t="18584" r="26373" b="17404"/>
          <a:stretch/>
        </p:blipFill>
        <p:spPr bwMode="auto">
          <a:xfrm>
            <a:off x="264681" y="137414"/>
            <a:ext cx="1090115" cy="841119"/>
          </a:xfrm>
          <a:prstGeom prst="rect">
            <a:avLst/>
          </a:prstGeom>
          <a:noFill/>
        </p:spPr>
      </p:pic>
      <p:pic>
        <p:nvPicPr>
          <p:cNvPr id="7" name="Рисунок 6">
            <a:extLst>
              <a:ext uri="{FF2B5EF4-FFF2-40B4-BE49-F238E27FC236}">
                <a16:creationId xmlns:a16="http://schemas.microsoft.com/office/drawing/2014/main" id="{BF43B9E8-6AC6-7B8D-E31F-F80A04D1C881}"/>
              </a:ext>
            </a:extLst>
          </p:cNvPr>
          <p:cNvPicPr>
            <a:picLocks noChangeAspect="1"/>
          </p:cNvPicPr>
          <p:nvPr/>
        </p:nvPicPr>
        <p:blipFill>
          <a:blip r:embed="rId6" cstate="print"/>
          <a:stretch>
            <a:fillRect/>
          </a:stretch>
        </p:blipFill>
        <p:spPr>
          <a:xfrm>
            <a:off x="1584646" y="302730"/>
            <a:ext cx="1949728" cy="547221"/>
          </a:xfrm>
          <a:prstGeom prst="rect">
            <a:avLst/>
          </a:prstGeom>
        </p:spPr>
      </p:pic>
      <p:pic>
        <p:nvPicPr>
          <p:cNvPr id="13" name="Рисунок 12">
            <a:extLst>
              <a:ext uri="{FF2B5EF4-FFF2-40B4-BE49-F238E27FC236}">
                <a16:creationId xmlns:a16="http://schemas.microsoft.com/office/drawing/2014/main" id="{66E0D0A5-CC90-5970-3ACF-A5FC5CFDDC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082"/>
          <a:stretch/>
        </p:blipFill>
        <p:spPr>
          <a:xfrm>
            <a:off x="7081900" y="-1"/>
            <a:ext cx="5110100" cy="6858001"/>
          </a:xfrm>
          <a:prstGeom prst="rect">
            <a:avLst/>
          </a:prstGeom>
        </p:spPr>
      </p:pic>
      <p:pic>
        <p:nvPicPr>
          <p:cNvPr id="11" name="Picture 2" descr="C:\Users\user\Downloads\photo1709547805.jpeg">
            <a:extLst>
              <a:ext uri="{FF2B5EF4-FFF2-40B4-BE49-F238E27FC236}">
                <a16:creationId xmlns:a16="http://schemas.microsoft.com/office/drawing/2014/main" id="{A075C9A9-FB17-40A6-B29F-1AA1D422CC14}"/>
              </a:ext>
            </a:extLst>
          </p:cNvPr>
          <p:cNvPicPr>
            <a:picLocks noChangeAspect="1" noChangeArrowheads="1"/>
          </p:cNvPicPr>
          <p:nvPr/>
        </p:nvPicPr>
        <p:blipFill rotWithShape="1">
          <a:blip r:embed="rId5" cstate="print"/>
          <a:srcRect l="26960" t="18584" r="26373" b="17404"/>
          <a:stretch/>
        </p:blipFill>
        <p:spPr bwMode="auto">
          <a:xfrm>
            <a:off x="211413" y="110780"/>
            <a:ext cx="1090115" cy="841119"/>
          </a:xfrm>
          <a:prstGeom prst="rect">
            <a:avLst/>
          </a:prstGeom>
          <a:noFill/>
        </p:spPr>
      </p:pic>
    </p:spTree>
    <p:extLst>
      <p:ext uri="{BB962C8B-B14F-4D97-AF65-F5344CB8AC3E}">
        <p14:creationId xmlns:p14="http://schemas.microsoft.com/office/powerpoint/2010/main" val="4009445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DE37A25-2E93-F5E6-FA5F-6BB0080B2D52}"/>
              </a:ext>
            </a:extLst>
          </p:cNvPr>
          <p:cNvSpPr/>
          <p:nvPr/>
        </p:nvSpPr>
        <p:spPr>
          <a:xfrm>
            <a:off x="-9402" y="4249852"/>
            <a:ext cx="12201401" cy="260814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D041F92-379F-47FB-85D7-45BFD080F82D}"/>
              </a:ext>
            </a:extLst>
          </p:cNvPr>
          <p:cNvSpPr>
            <a:spLocks noGrp="1"/>
          </p:cNvSpPr>
          <p:nvPr>
            <p:ph type="title"/>
          </p:nvPr>
        </p:nvSpPr>
        <p:spPr>
          <a:xfrm>
            <a:off x="4018865" y="544979"/>
            <a:ext cx="4173565" cy="703540"/>
          </a:xfrm>
        </p:spPr>
        <p:txBody>
          <a:bodyPr>
            <a:normAutofit/>
          </a:bodyPr>
          <a:lstStyle/>
          <a:p>
            <a:pPr algn="ctr"/>
            <a:r>
              <a:rPr lang="ru-RU" sz="2800" b="1" dirty="0">
                <a:solidFill>
                  <a:srgbClr val="014B92"/>
                </a:solidFill>
                <a:latin typeface="Arial" panose="020B0604020202020204" pitchFamily="34" charset="0"/>
                <a:cs typeface="Arial" panose="020B0604020202020204" pitchFamily="34" charset="0"/>
              </a:rPr>
              <a:t>Мы в Интернете</a:t>
            </a:r>
          </a:p>
        </p:txBody>
      </p:sp>
      <p:sp>
        <p:nvSpPr>
          <p:cNvPr id="3" name="Объект 2">
            <a:extLst>
              <a:ext uri="{FF2B5EF4-FFF2-40B4-BE49-F238E27FC236}">
                <a16:creationId xmlns:a16="http://schemas.microsoft.com/office/drawing/2014/main" id="{E692312A-04C4-4AF6-B707-F47D3CDFACAA}"/>
              </a:ext>
            </a:extLst>
          </p:cNvPr>
          <p:cNvSpPr>
            <a:spLocks noGrp="1"/>
          </p:cNvSpPr>
          <p:nvPr>
            <p:ph idx="1"/>
          </p:nvPr>
        </p:nvSpPr>
        <p:spPr>
          <a:xfrm>
            <a:off x="837665" y="4639211"/>
            <a:ext cx="6506768" cy="1766658"/>
          </a:xfrm>
        </p:spPr>
        <p:txBody>
          <a:bodyPr>
            <a:noAutofit/>
          </a:bodyPr>
          <a:lstStyle/>
          <a:p>
            <a:pPr marL="0" indent="0" algn="just">
              <a:lnSpc>
                <a:spcPct val="120000"/>
              </a:lnSpc>
              <a:buNone/>
            </a:pPr>
            <a:r>
              <a:rPr lang="ru-RU" sz="1600" dirty="0">
                <a:solidFill>
                  <a:srgbClr val="014B92"/>
                </a:solidFill>
                <a:latin typeface="Arial" panose="020B0604020202020204" pitchFamily="34" charset="0"/>
                <a:cs typeface="Arial" panose="020B0604020202020204" pitchFamily="34" charset="0"/>
              </a:rPr>
              <a:t>Полезные сайты о здоровом образе жизни. Опубликованные там сведения подтверждены исследованиями и содержат достоверную информацию.</a:t>
            </a:r>
          </a:p>
          <a:p>
            <a:pPr marL="0" indent="0" algn="just">
              <a:lnSpc>
                <a:spcPct val="120000"/>
              </a:lnSpc>
              <a:buNone/>
            </a:pPr>
            <a:r>
              <a:rPr lang="ru-RU" sz="1600" dirty="0">
                <a:solidFill>
                  <a:srgbClr val="014B92"/>
                </a:solidFill>
                <a:latin typeface="Arial" panose="020B0604020202020204" pitchFamily="34" charset="0"/>
                <a:cs typeface="Arial" panose="020B0604020202020204" pitchFamily="34" charset="0"/>
              </a:rPr>
              <a:t>Заходите, изучайте, пользуйтесь!</a:t>
            </a:r>
          </a:p>
        </p:txBody>
      </p:sp>
      <p:pic>
        <p:nvPicPr>
          <p:cNvPr id="17" name="Рисунок 16">
            <a:extLst>
              <a:ext uri="{FF2B5EF4-FFF2-40B4-BE49-F238E27FC236}">
                <a16:creationId xmlns:a16="http://schemas.microsoft.com/office/drawing/2014/main" id="{AF3F8FE8-5C1B-9D2C-480D-44DD7A21532A}"/>
              </a:ext>
            </a:extLst>
          </p:cNvPr>
          <p:cNvPicPr>
            <a:picLocks noChangeAspect="1"/>
          </p:cNvPicPr>
          <p:nvPr/>
        </p:nvPicPr>
        <p:blipFill>
          <a:blip r:embed="rId2" cstate="print"/>
          <a:stretch>
            <a:fillRect/>
          </a:stretch>
        </p:blipFill>
        <p:spPr>
          <a:xfrm>
            <a:off x="-7425" y="1380970"/>
            <a:ext cx="7651099" cy="49045"/>
          </a:xfrm>
          <a:prstGeom prst="rect">
            <a:avLst/>
          </a:prstGeom>
        </p:spPr>
      </p:pic>
      <p:sp>
        <p:nvSpPr>
          <p:cNvPr id="6" name="TextBox 5">
            <a:extLst>
              <a:ext uri="{FF2B5EF4-FFF2-40B4-BE49-F238E27FC236}">
                <a16:creationId xmlns:a16="http://schemas.microsoft.com/office/drawing/2014/main" id="{B63BA954-AA99-7B44-99B8-7457FF487CEA}"/>
              </a:ext>
            </a:extLst>
          </p:cNvPr>
          <p:cNvSpPr txBox="1"/>
          <p:nvPr/>
        </p:nvSpPr>
        <p:spPr>
          <a:xfrm>
            <a:off x="1311663" y="3680925"/>
            <a:ext cx="1831020" cy="615553"/>
          </a:xfrm>
          <a:prstGeom prst="rect">
            <a:avLst/>
          </a:prstGeom>
          <a:noFill/>
        </p:spPr>
        <p:txBody>
          <a:bodyPr wrap="square">
            <a:spAutoFit/>
          </a:bodyPr>
          <a:lstStyle/>
          <a:p>
            <a:r>
              <a:rPr lang="ru-RU" sz="1600" b="1" dirty="0">
                <a:solidFill>
                  <a:srgbClr val="014B92"/>
                </a:solidFill>
                <a:effectLst/>
                <a:latin typeface="Arial" panose="020B0604020202020204" pitchFamily="34" charset="0"/>
                <a:ea typeface="Calibri" panose="020F0502020204030204" pitchFamily="34" charset="0"/>
              </a:rPr>
              <a:t>Сайт </a:t>
            </a:r>
            <a:r>
              <a:rPr lang="en-US" sz="1600" b="1" dirty="0" err="1">
                <a:solidFill>
                  <a:srgbClr val="014B92"/>
                </a:solidFill>
                <a:effectLst/>
                <a:latin typeface="Arial" panose="020B0604020202020204" pitchFamily="34" charset="0"/>
                <a:ea typeface="Calibri" panose="020F0502020204030204" pitchFamily="34" charset="0"/>
              </a:rPr>
              <a:t>ocmp</a:t>
            </a:r>
            <a:r>
              <a:rPr lang="ru-RU" sz="1600" b="1" dirty="0">
                <a:solidFill>
                  <a:srgbClr val="014B92"/>
                </a:solidFill>
                <a:effectLst/>
                <a:latin typeface="Arial" panose="020B0604020202020204" pitchFamily="34" charset="0"/>
                <a:ea typeface="Calibri" panose="020F0502020204030204" pitchFamily="34" charset="0"/>
              </a:rPr>
              <a:t>42.</a:t>
            </a:r>
            <a:r>
              <a:rPr lang="en-US" sz="1600" b="1" dirty="0" err="1">
                <a:solidFill>
                  <a:srgbClr val="014B92"/>
                </a:solidFill>
                <a:effectLst/>
                <a:latin typeface="Arial" panose="020B0604020202020204" pitchFamily="34" charset="0"/>
                <a:ea typeface="Calibri" panose="020F0502020204030204" pitchFamily="34" charset="0"/>
              </a:rPr>
              <a:t>ru</a:t>
            </a:r>
            <a:r>
              <a:rPr lang="ru-RU" sz="1800" b="1" dirty="0">
                <a:solidFill>
                  <a:srgbClr val="014B92"/>
                </a:solidFill>
                <a:effectLst/>
                <a:latin typeface="Arial" panose="020B0604020202020204" pitchFamily="34" charset="0"/>
                <a:ea typeface="Calibri" panose="020F0502020204030204" pitchFamily="34" charset="0"/>
              </a:rPr>
              <a:t>	</a:t>
            </a:r>
            <a:endParaRPr lang="ru-RU" dirty="0">
              <a:solidFill>
                <a:srgbClr val="014B92"/>
              </a:solidFill>
            </a:endParaRPr>
          </a:p>
        </p:txBody>
      </p:sp>
      <p:sp>
        <p:nvSpPr>
          <p:cNvPr id="8" name="TextBox 7">
            <a:extLst>
              <a:ext uri="{FF2B5EF4-FFF2-40B4-BE49-F238E27FC236}">
                <a16:creationId xmlns:a16="http://schemas.microsoft.com/office/drawing/2014/main" id="{AFF2E423-15A3-89E6-0BD3-8192BAF8EE64}"/>
              </a:ext>
            </a:extLst>
          </p:cNvPr>
          <p:cNvSpPr txBox="1"/>
          <p:nvPr/>
        </p:nvSpPr>
        <p:spPr>
          <a:xfrm>
            <a:off x="4570179" y="3692303"/>
            <a:ext cx="3053179" cy="338554"/>
          </a:xfrm>
          <a:prstGeom prst="rect">
            <a:avLst/>
          </a:prstGeom>
          <a:noFill/>
        </p:spPr>
        <p:txBody>
          <a:bodyPr wrap="square">
            <a:spAutoFit/>
          </a:bodyPr>
          <a:lstStyle/>
          <a:p>
            <a:r>
              <a:rPr lang="ru-RU" sz="1600" b="1" dirty="0">
                <a:solidFill>
                  <a:srgbClr val="014B92"/>
                </a:solidFill>
                <a:latin typeface="Arial" panose="020B0604020202020204" pitchFamily="34" charset="0"/>
                <a:ea typeface="Calibri" panose="020F0502020204030204" pitchFamily="34" charset="0"/>
              </a:rPr>
              <a:t>Сайт</a:t>
            </a:r>
            <a:r>
              <a:rPr lang="ru-RU" sz="1600" b="1" dirty="0">
                <a:solidFill>
                  <a:srgbClr val="014B92"/>
                </a:solidFill>
                <a:effectLst/>
                <a:latin typeface="Arial" panose="020B0604020202020204" pitchFamily="34" charset="0"/>
                <a:ea typeface="Calibri" panose="020F0502020204030204" pitchFamily="34" charset="0"/>
              </a:rPr>
              <a:t> </a:t>
            </a:r>
            <a:r>
              <a:rPr lang="en-US" sz="1600" b="1" dirty="0" err="1">
                <a:solidFill>
                  <a:srgbClr val="014B92"/>
                </a:solidFill>
                <a:effectLst/>
                <a:latin typeface="Arial" panose="020B0604020202020204" pitchFamily="34" charset="0"/>
                <a:ea typeface="Calibri" panose="020F0502020204030204" pitchFamily="34" charset="0"/>
              </a:rPr>
              <a:t>zdorovkuzbass</a:t>
            </a:r>
            <a:r>
              <a:rPr lang="ru-RU" sz="1600" b="1" dirty="0">
                <a:solidFill>
                  <a:srgbClr val="014B92"/>
                </a:solidFill>
                <a:effectLst/>
                <a:latin typeface="Arial" panose="020B0604020202020204" pitchFamily="34" charset="0"/>
                <a:ea typeface="Calibri" panose="020F0502020204030204" pitchFamily="34" charset="0"/>
              </a:rPr>
              <a:t>.</a:t>
            </a:r>
            <a:r>
              <a:rPr lang="en-US" sz="1600" b="1" dirty="0" err="1">
                <a:solidFill>
                  <a:srgbClr val="014B92"/>
                </a:solidFill>
                <a:effectLst/>
                <a:latin typeface="Arial" panose="020B0604020202020204" pitchFamily="34" charset="0"/>
                <a:ea typeface="Calibri" panose="020F0502020204030204" pitchFamily="34" charset="0"/>
              </a:rPr>
              <a:t>ru</a:t>
            </a:r>
            <a:endParaRPr lang="ru-RU" sz="1600" dirty="0">
              <a:solidFill>
                <a:srgbClr val="014B92"/>
              </a:solidFill>
            </a:endParaRPr>
          </a:p>
        </p:txBody>
      </p:sp>
      <p:sp>
        <p:nvSpPr>
          <p:cNvPr id="9" name="TextBox 8">
            <a:extLst>
              <a:ext uri="{FF2B5EF4-FFF2-40B4-BE49-F238E27FC236}">
                <a16:creationId xmlns:a16="http://schemas.microsoft.com/office/drawing/2014/main" id="{EA54DA89-B481-8EC2-685F-7D05FC5664BC}"/>
              </a:ext>
            </a:extLst>
          </p:cNvPr>
          <p:cNvSpPr txBox="1"/>
          <p:nvPr/>
        </p:nvSpPr>
        <p:spPr>
          <a:xfrm>
            <a:off x="8339065" y="3649517"/>
            <a:ext cx="2766900" cy="615553"/>
          </a:xfrm>
          <a:prstGeom prst="rect">
            <a:avLst/>
          </a:prstGeom>
          <a:noFill/>
        </p:spPr>
        <p:txBody>
          <a:bodyPr wrap="square">
            <a:spAutoFit/>
          </a:bodyPr>
          <a:lstStyle/>
          <a:p>
            <a:r>
              <a:rPr lang="ru-RU" sz="1600" b="1" dirty="0">
                <a:solidFill>
                  <a:srgbClr val="014B92"/>
                </a:solidFill>
                <a:effectLst/>
                <a:latin typeface="Arial" panose="020B0604020202020204" pitchFamily="34" charset="0"/>
                <a:ea typeface="Calibri" panose="020F0502020204030204" pitchFamily="34" charset="0"/>
              </a:rPr>
              <a:t>Сайт </a:t>
            </a:r>
            <a:r>
              <a:rPr lang="en-US" sz="1600" b="1" dirty="0" err="1">
                <a:solidFill>
                  <a:srgbClr val="014B92"/>
                </a:solidFill>
                <a:latin typeface="Arial" panose="020B0604020202020204" pitchFamily="34" charset="0"/>
                <a:ea typeface="Calibri" panose="020F0502020204030204" pitchFamily="34" charset="0"/>
              </a:rPr>
              <a:t>takzdorovo</a:t>
            </a:r>
            <a:r>
              <a:rPr lang="ru-RU" sz="1600" b="1" dirty="0">
                <a:solidFill>
                  <a:srgbClr val="014B92"/>
                </a:solidFill>
                <a:effectLst/>
                <a:latin typeface="Arial" panose="020B0604020202020204" pitchFamily="34" charset="0"/>
                <a:ea typeface="Calibri" panose="020F0502020204030204" pitchFamily="34" charset="0"/>
              </a:rPr>
              <a:t>.</a:t>
            </a:r>
            <a:r>
              <a:rPr lang="en-US" sz="1600" b="1" dirty="0" err="1">
                <a:solidFill>
                  <a:srgbClr val="014B92"/>
                </a:solidFill>
                <a:effectLst/>
                <a:latin typeface="Arial" panose="020B0604020202020204" pitchFamily="34" charset="0"/>
                <a:ea typeface="Calibri" panose="020F0502020204030204" pitchFamily="34" charset="0"/>
              </a:rPr>
              <a:t>ru</a:t>
            </a:r>
            <a:r>
              <a:rPr lang="ru-RU" sz="1800" b="1" dirty="0">
                <a:solidFill>
                  <a:srgbClr val="014B92"/>
                </a:solidFill>
                <a:effectLst/>
                <a:latin typeface="Arial" panose="020B0604020202020204" pitchFamily="34" charset="0"/>
                <a:ea typeface="Calibri" panose="020F0502020204030204" pitchFamily="34" charset="0"/>
              </a:rPr>
              <a:t>	</a:t>
            </a:r>
            <a:endParaRPr lang="ru-RU" dirty="0">
              <a:solidFill>
                <a:srgbClr val="014B92"/>
              </a:solidFill>
            </a:endParaRPr>
          </a:p>
        </p:txBody>
      </p:sp>
      <p:pic>
        <p:nvPicPr>
          <p:cNvPr id="11" name="Рисунок 10">
            <a:extLst>
              <a:ext uri="{FF2B5EF4-FFF2-40B4-BE49-F238E27FC236}">
                <a16:creationId xmlns:a16="http://schemas.microsoft.com/office/drawing/2014/main" id="{7309B492-0BA0-C152-700F-DE9A91147F0B}"/>
              </a:ext>
            </a:extLst>
          </p:cNvPr>
          <p:cNvPicPr>
            <a:picLocks noChangeAspect="1"/>
          </p:cNvPicPr>
          <p:nvPr/>
        </p:nvPicPr>
        <p:blipFill>
          <a:blip r:embed="rId3" cstate="print"/>
          <a:stretch>
            <a:fillRect/>
          </a:stretch>
        </p:blipFill>
        <p:spPr>
          <a:xfrm>
            <a:off x="1364929" y="1872545"/>
            <a:ext cx="1664151" cy="1664151"/>
          </a:xfrm>
          <a:prstGeom prst="rect">
            <a:avLst/>
          </a:prstGeom>
        </p:spPr>
      </p:pic>
      <p:pic>
        <p:nvPicPr>
          <p:cNvPr id="12" name="Рисунок 11">
            <a:extLst>
              <a:ext uri="{FF2B5EF4-FFF2-40B4-BE49-F238E27FC236}">
                <a16:creationId xmlns:a16="http://schemas.microsoft.com/office/drawing/2014/main" id="{75DEE40B-FB96-E20D-A1CF-7DEE3E8B3226}"/>
              </a:ext>
            </a:extLst>
          </p:cNvPr>
          <p:cNvPicPr>
            <a:picLocks noChangeAspect="1"/>
          </p:cNvPicPr>
          <p:nvPr/>
        </p:nvPicPr>
        <p:blipFill>
          <a:blip r:embed="rId4" cstate="print"/>
          <a:stretch>
            <a:fillRect/>
          </a:stretch>
        </p:blipFill>
        <p:spPr>
          <a:xfrm>
            <a:off x="4965456" y="1846499"/>
            <a:ext cx="1678655" cy="1678655"/>
          </a:xfrm>
          <a:prstGeom prst="rect">
            <a:avLst/>
          </a:prstGeom>
        </p:spPr>
      </p:pic>
      <p:pic>
        <p:nvPicPr>
          <p:cNvPr id="14" name="Рисунок 13" descr="Изображение выглядит как шаблон, прямоугольный, искусство, Прямоугольник&#10;&#10;Автоматически созданное описание">
            <a:extLst>
              <a:ext uri="{FF2B5EF4-FFF2-40B4-BE49-F238E27FC236}">
                <a16:creationId xmlns:a16="http://schemas.microsoft.com/office/drawing/2014/main" id="{DF3E68C6-AC5A-E43A-CB43-DEC3C2BD85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4761" y="1720984"/>
            <a:ext cx="1899970" cy="1899970"/>
          </a:xfrm>
          <a:prstGeom prst="rect">
            <a:avLst/>
          </a:prstGeom>
        </p:spPr>
      </p:pic>
      <p:pic>
        <p:nvPicPr>
          <p:cNvPr id="16" name="Рисунок 15" descr="Изображение выглядит как текст, логотип, Шрифт, Графика&#10;&#10;Автоматически созданное описание">
            <a:extLst>
              <a:ext uri="{FF2B5EF4-FFF2-40B4-BE49-F238E27FC236}">
                <a16:creationId xmlns:a16="http://schemas.microsoft.com/office/drawing/2014/main" id="{B12BEF0D-9015-9C38-7C7A-617020498B5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614" t="31540" r="18103" b="31346"/>
          <a:stretch/>
        </p:blipFill>
        <p:spPr>
          <a:xfrm>
            <a:off x="9632271" y="507747"/>
            <a:ext cx="2541405" cy="1053809"/>
          </a:xfrm>
          <a:prstGeom prst="rect">
            <a:avLst/>
          </a:prstGeom>
        </p:spPr>
      </p:pic>
      <p:pic>
        <p:nvPicPr>
          <p:cNvPr id="24" name="Рисунок 23" descr="Изображение выглядит как одежда, человек, на открытом воздухе, трава&#10;&#10;Автоматически созданное описание">
            <a:extLst>
              <a:ext uri="{FF2B5EF4-FFF2-40B4-BE49-F238E27FC236}">
                <a16:creationId xmlns:a16="http://schemas.microsoft.com/office/drawing/2014/main" id="{4609195B-AD40-92D4-7ECD-5A65501BC55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550" t="3412"/>
          <a:stretch/>
        </p:blipFill>
        <p:spPr>
          <a:xfrm>
            <a:off x="8112528" y="4249851"/>
            <a:ext cx="4079471" cy="2613769"/>
          </a:xfrm>
          <a:prstGeom prst="rect">
            <a:avLst/>
          </a:prstGeom>
        </p:spPr>
      </p:pic>
      <p:pic>
        <p:nvPicPr>
          <p:cNvPr id="5" name="Рисунок 4">
            <a:extLst>
              <a:ext uri="{FF2B5EF4-FFF2-40B4-BE49-F238E27FC236}">
                <a16:creationId xmlns:a16="http://schemas.microsoft.com/office/drawing/2014/main" id="{D74D019E-99A0-9533-DF8B-382C4EB5E253}"/>
              </a:ext>
            </a:extLst>
          </p:cNvPr>
          <p:cNvPicPr>
            <a:picLocks noChangeAspect="1"/>
          </p:cNvPicPr>
          <p:nvPr/>
        </p:nvPicPr>
        <p:blipFill>
          <a:blip r:embed="rId8" cstate="print"/>
          <a:stretch>
            <a:fillRect/>
          </a:stretch>
        </p:blipFill>
        <p:spPr>
          <a:xfrm>
            <a:off x="1424842" y="276096"/>
            <a:ext cx="1949728" cy="547221"/>
          </a:xfrm>
          <a:prstGeom prst="rect">
            <a:avLst/>
          </a:prstGeom>
        </p:spPr>
      </p:pic>
      <p:pic>
        <p:nvPicPr>
          <p:cNvPr id="7" name="Picture 2" descr="C:\Users\user\Downloads\photo1709547805.jpeg">
            <a:extLst>
              <a:ext uri="{FF2B5EF4-FFF2-40B4-BE49-F238E27FC236}">
                <a16:creationId xmlns:a16="http://schemas.microsoft.com/office/drawing/2014/main" id="{A64E98BC-AD6F-90D8-388F-C803BFB4C087}"/>
              </a:ext>
            </a:extLst>
          </p:cNvPr>
          <p:cNvPicPr>
            <a:picLocks noChangeAspect="1" noChangeArrowheads="1"/>
          </p:cNvPicPr>
          <p:nvPr/>
        </p:nvPicPr>
        <p:blipFill rotWithShape="1">
          <a:blip r:embed="rId9" cstate="print"/>
          <a:srcRect l="26960" t="18584" r="26373" b="17404"/>
          <a:stretch/>
        </p:blipFill>
        <p:spPr bwMode="auto">
          <a:xfrm>
            <a:off x="211413" y="110780"/>
            <a:ext cx="1090115" cy="841119"/>
          </a:xfrm>
          <a:prstGeom prst="rect">
            <a:avLst/>
          </a:prstGeom>
          <a:noFill/>
        </p:spPr>
      </p:pic>
    </p:spTree>
    <p:extLst>
      <p:ext uri="{BB962C8B-B14F-4D97-AF65-F5344CB8AC3E}">
        <p14:creationId xmlns:p14="http://schemas.microsoft.com/office/powerpoint/2010/main" val="3993642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DE37A25-2E93-F5E6-FA5F-6BB0080B2D52}"/>
              </a:ext>
            </a:extLst>
          </p:cNvPr>
          <p:cNvSpPr/>
          <p:nvPr/>
        </p:nvSpPr>
        <p:spPr>
          <a:xfrm>
            <a:off x="-9402" y="4249852"/>
            <a:ext cx="12201401" cy="260814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D041F92-379F-47FB-85D7-45BFD080F82D}"/>
              </a:ext>
            </a:extLst>
          </p:cNvPr>
          <p:cNvSpPr>
            <a:spLocks noGrp="1"/>
          </p:cNvSpPr>
          <p:nvPr>
            <p:ph type="title"/>
          </p:nvPr>
        </p:nvSpPr>
        <p:spPr>
          <a:xfrm>
            <a:off x="4450955" y="493346"/>
            <a:ext cx="3615912" cy="703540"/>
          </a:xfrm>
        </p:spPr>
        <p:txBody>
          <a:bodyPr>
            <a:normAutofit/>
          </a:bodyPr>
          <a:lstStyle/>
          <a:p>
            <a:pPr algn="ctr"/>
            <a:r>
              <a:rPr lang="ru-RU" sz="2800" b="1" dirty="0">
                <a:solidFill>
                  <a:srgbClr val="014B92"/>
                </a:solidFill>
                <a:latin typeface="Arial" panose="020B0604020202020204" pitchFamily="34" charset="0"/>
                <a:cs typeface="Arial" panose="020B0604020202020204" pitchFamily="34" charset="0"/>
              </a:rPr>
              <a:t>Мы в соцсетях</a:t>
            </a:r>
          </a:p>
        </p:txBody>
      </p:sp>
      <p:sp>
        <p:nvSpPr>
          <p:cNvPr id="3" name="Объект 2">
            <a:extLst>
              <a:ext uri="{FF2B5EF4-FFF2-40B4-BE49-F238E27FC236}">
                <a16:creationId xmlns:a16="http://schemas.microsoft.com/office/drawing/2014/main" id="{E692312A-04C4-4AF6-B707-F47D3CDFACAA}"/>
              </a:ext>
            </a:extLst>
          </p:cNvPr>
          <p:cNvSpPr>
            <a:spLocks noGrp="1"/>
          </p:cNvSpPr>
          <p:nvPr>
            <p:ph idx="1"/>
          </p:nvPr>
        </p:nvSpPr>
        <p:spPr>
          <a:xfrm>
            <a:off x="837665" y="4639211"/>
            <a:ext cx="6096535" cy="1766658"/>
          </a:xfrm>
        </p:spPr>
        <p:txBody>
          <a:bodyPr>
            <a:noAutofit/>
          </a:bodyPr>
          <a:lstStyle/>
          <a:p>
            <a:pPr marL="0" indent="0" algn="just">
              <a:lnSpc>
                <a:spcPct val="120000"/>
              </a:lnSpc>
              <a:buNone/>
            </a:pPr>
            <a:r>
              <a:rPr lang="ru-RU" sz="1600" dirty="0">
                <a:solidFill>
                  <a:srgbClr val="014B92"/>
                </a:solidFill>
                <a:latin typeface="Arial" panose="020B0604020202020204" pitchFamily="34" charset="0"/>
                <a:cs typeface="Arial" panose="020B0604020202020204" pitchFamily="34" charset="0"/>
              </a:rPr>
              <a:t>Подписывайтесь, читайте, задавайте нам вопросы, комментируйте, делитесь информацией о ЗОЖ со своими родными, друзьями и коллегами!</a:t>
            </a:r>
          </a:p>
          <a:p>
            <a:pPr marL="0" indent="0" algn="just">
              <a:lnSpc>
                <a:spcPct val="120000"/>
              </a:lnSpc>
              <a:buNone/>
            </a:pPr>
            <a:r>
              <a:rPr lang="ru-RU" sz="1600" dirty="0">
                <a:solidFill>
                  <a:srgbClr val="014B92"/>
                </a:solidFill>
                <a:latin typeface="Arial" panose="020B0604020202020204" pitchFamily="34" charset="0"/>
                <a:cs typeface="Arial" panose="020B0604020202020204" pitchFamily="34" charset="0"/>
              </a:rPr>
              <a:t>Здоровые люди – здоровая страна!  </a:t>
            </a:r>
          </a:p>
        </p:txBody>
      </p:sp>
      <p:pic>
        <p:nvPicPr>
          <p:cNvPr id="17" name="Рисунок 16">
            <a:extLst>
              <a:ext uri="{FF2B5EF4-FFF2-40B4-BE49-F238E27FC236}">
                <a16:creationId xmlns:a16="http://schemas.microsoft.com/office/drawing/2014/main" id="{AF3F8FE8-5C1B-9D2C-480D-44DD7A21532A}"/>
              </a:ext>
            </a:extLst>
          </p:cNvPr>
          <p:cNvPicPr>
            <a:picLocks noChangeAspect="1"/>
          </p:cNvPicPr>
          <p:nvPr/>
        </p:nvPicPr>
        <p:blipFill>
          <a:blip r:embed="rId2" cstate="print"/>
          <a:stretch>
            <a:fillRect/>
          </a:stretch>
        </p:blipFill>
        <p:spPr>
          <a:xfrm>
            <a:off x="-2040" y="1246729"/>
            <a:ext cx="7687163" cy="49276"/>
          </a:xfrm>
          <a:prstGeom prst="rect">
            <a:avLst/>
          </a:prstGeom>
        </p:spPr>
      </p:pic>
      <p:sp>
        <p:nvSpPr>
          <p:cNvPr id="6" name="TextBox 5">
            <a:extLst>
              <a:ext uri="{FF2B5EF4-FFF2-40B4-BE49-F238E27FC236}">
                <a16:creationId xmlns:a16="http://schemas.microsoft.com/office/drawing/2014/main" id="{B63BA954-AA99-7B44-99B8-7457FF487CEA}"/>
              </a:ext>
            </a:extLst>
          </p:cNvPr>
          <p:cNvSpPr txBox="1"/>
          <p:nvPr/>
        </p:nvSpPr>
        <p:spPr>
          <a:xfrm>
            <a:off x="880215" y="3680925"/>
            <a:ext cx="2879284" cy="338554"/>
          </a:xfrm>
          <a:prstGeom prst="rect">
            <a:avLst/>
          </a:prstGeom>
          <a:noFill/>
        </p:spPr>
        <p:txBody>
          <a:bodyPr wrap="square">
            <a:spAutoFit/>
          </a:bodyPr>
          <a:lstStyle/>
          <a:p>
            <a:r>
              <a:rPr lang="ru-RU" sz="1600" b="1" dirty="0">
                <a:solidFill>
                  <a:srgbClr val="014B92"/>
                </a:solidFill>
                <a:effectLst/>
                <a:latin typeface="Arial" panose="020B0604020202020204" pitchFamily="34" charset="0"/>
                <a:ea typeface="Calibri" panose="020F0502020204030204" pitchFamily="34" charset="0"/>
              </a:rPr>
              <a:t>ВКонтакте </a:t>
            </a:r>
            <a:r>
              <a:rPr lang="en-US" sz="1600" b="1" dirty="0">
                <a:solidFill>
                  <a:srgbClr val="014B92"/>
                </a:solidFill>
                <a:effectLst/>
                <a:latin typeface="Arial" panose="020B0604020202020204" pitchFamily="34" charset="0"/>
                <a:ea typeface="Calibri" panose="020F0502020204030204" pitchFamily="34" charset="0"/>
              </a:rPr>
              <a:t>vk.com/ocmp42</a:t>
            </a:r>
            <a:endParaRPr lang="ru-RU" dirty="0">
              <a:solidFill>
                <a:srgbClr val="014B92"/>
              </a:solidFill>
            </a:endParaRPr>
          </a:p>
        </p:txBody>
      </p:sp>
      <p:sp>
        <p:nvSpPr>
          <p:cNvPr id="8" name="TextBox 7">
            <a:extLst>
              <a:ext uri="{FF2B5EF4-FFF2-40B4-BE49-F238E27FC236}">
                <a16:creationId xmlns:a16="http://schemas.microsoft.com/office/drawing/2014/main" id="{AFF2E423-15A3-89E6-0BD3-8192BAF8EE64}"/>
              </a:ext>
            </a:extLst>
          </p:cNvPr>
          <p:cNvSpPr txBox="1"/>
          <p:nvPr/>
        </p:nvSpPr>
        <p:spPr>
          <a:xfrm>
            <a:off x="4785821" y="3692303"/>
            <a:ext cx="2328935" cy="338554"/>
          </a:xfrm>
          <a:prstGeom prst="rect">
            <a:avLst/>
          </a:prstGeom>
          <a:noFill/>
        </p:spPr>
        <p:txBody>
          <a:bodyPr wrap="square">
            <a:spAutoFit/>
          </a:bodyPr>
          <a:lstStyle/>
          <a:p>
            <a:r>
              <a:rPr lang="ru-RU" sz="1600" b="1" dirty="0">
                <a:solidFill>
                  <a:srgbClr val="014B92"/>
                </a:solidFill>
                <a:effectLst/>
                <a:latin typeface="Arial" panose="020B0604020202020204" pitchFamily="34" charset="0"/>
                <a:ea typeface="Calibri" panose="020F0502020204030204" pitchFamily="34" charset="0"/>
              </a:rPr>
              <a:t>Телеграм </a:t>
            </a:r>
            <a:r>
              <a:rPr lang="en-US" sz="1600" b="1" dirty="0">
                <a:solidFill>
                  <a:srgbClr val="014B92"/>
                </a:solidFill>
                <a:effectLst/>
                <a:latin typeface="Arial" panose="020B0604020202020204" pitchFamily="34" charset="0"/>
                <a:ea typeface="Calibri" panose="020F0502020204030204" pitchFamily="34" charset="0"/>
              </a:rPr>
              <a:t>t.me/prof42</a:t>
            </a:r>
            <a:endParaRPr lang="ru-RU" sz="1600" dirty="0">
              <a:solidFill>
                <a:srgbClr val="014B92"/>
              </a:solidFill>
            </a:endParaRPr>
          </a:p>
        </p:txBody>
      </p:sp>
      <p:sp>
        <p:nvSpPr>
          <p:cNvPr id="9" name="TextBox 8">
            <a:extLst>
              <a:ext uri="{FF2B5EF4-FFF2-40B4-BE49-F238E27FC236}">
                <a16:creationId xmlns:a16="http://schemas.microsoft.com/office/drawing/2014/main" id="{EA54DA89-B481-8EC2-685F-7D05FC5664BC}"/>
              </a:ext>
            </a:extLst>
          </p:cNvPr>
          <p:cNvSpPr txBox="1"/>
          <p:nvPr/>
        </p:nvSpPr>
        <p:spPr>
          <a:xfrm>
            <a:off x="7895322" y="3658395"/>
            <a:ext cx="3159375" cy="338554"/>
          </a:xfrm>
          <a:prstGeom prst="rect">
            <a:avLst/>
          </a:prstGeom>
          <a:noFill/>
        </p:spPr>
        <p:txBody>
          <a:bodyPr wrap="square">
            <a:spAutoFit/>
          </a:bodyPr>
          <a:lstStyle/>
          <a:p>
            <a:r>
              <a:rPr lang="ru-RU" sz="1600" b="1" dirty="0">
                <a:solidFill>
                  <a:srgbClr val="014B92"/>
                </a:solidFill>
                <a:effectLst/>
                <a:latin typeface="Arial" panose="020B0604020202020204" pitchFamily="34" charset="0"/>
                <a:ea typeface="Calibri" panose="020F0502020204030204" pitchFamily="34" charset="0"/>
              </a:rPr>
              <a:t>Одноклассники </a:t>
            </a:r>
            <a:r>
              <a:rPr lang="en-US" sz="1600" b="1" dirty="0">
                <a:solidFill>
                  <a:srgbClr val="014B92"/>
                </a:solidFill>
                <a:effectLst/>
                <a:latin typeface="Arial" panose="020B0604020202020204" pitchFamily="34" charset="0"/>
                <a:ea typeface="Calibri" panose="020F0502020204030204" pitchFamily="34" charset="0"/>
              </a:rPr>
              <a:t>ok.ru/ocmp42</a:t>
            </a:r>
            <a:endParaRPr lang="ru-RU" dirty="0">
              <a:solidFill>
                <a:srgbClr val="014B92"/>
              </a:solidFill>
            </a:endParaRPr>
          </a:p>
        </p:txBody>
      </p:sp>
      <p:pic>
        <p:nvPicPr>
          <p:cNvPr id="21" name="Рисунок 20" descr="Изображение выглядит как человек, на открытом воздухе, одежда, дерево&#10;&#10;Автоматически созданное описание">
            <a:extLst>
              <a:ext uri="{FF2B5EF4-FFF2-40B4-BE49-F238E27FC236}">
                <a16:creationId xmlns:a16="http://schemas.microsoft.com/office/drawing/2014/main" id="{B5FCE169-E767-BC57-7736-D6DF5FF91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500" y="4249852"/>
            <a:ext cx="4000498" cy="2615542"/>
          </a:xfrm>
          <a:prstGeom prst="rect">
            <a:avLst/>
          </a:prstGeom>
        </p:spPr>
      </p:pic>
      <p:pic>
        <p:nvPicPr>
          <p:cNvPr id="5" name="Рисунок 4">
            <a:extLst>
              <a:ext uri="{FF2B5EF4-FFF2-40B4-BE49-F238E27FC236}">
                <a16:creationId xmlns:a16="http://schemas.microsoft.com/office/drawing/2014/main" id="{307F242A-D79C-2DD5-9EF5-E0359FDEF4CD}"/>
              </a:ext>
            </a:extLst>
          </p:cNvPr>
          <p:cNvPicPr>
            <a:picLocks noChangeAspect="1"/>
          </p:cNvPicPr>
          <p:nvPr/>
        </p:nvPicPr>
        <p:blipFill>
          <a:blip r:embed="rId4" cstate="print"/>
          <a:stretch>
            <a:fillRect/>
          </a:stretch>
        </p:blipFill>
        <p:spPr>
          <a:xfrm>
            <a:off x="1263137" y="1483514"/>
            <a:ext cx="2162497" cy="2117081"/>
          </a:xfrm>
          <a:prstGeom prst="rect">
            <a:avLst/>
          </a:prstGeom>
        </p:spPr>
      </p:pic>
      <p:pic>
        <p:nvPicPr>
          <p:cNvPr id="7" name="Рисунок 6">
            <a:extLst>
              <a:ext uri="{FF2B5EF4-FFF2-40B4-BE49-F238E27FC236}">
                <a16:creationId xmlns:a16="http://schemas.microsoft.com/office/drawing/2014/main" id="{AFCC6B58-1534-01AF-0869-335DBA8D48E4}"/>
              </a:ext>
            </a:extLst>
          </p:cNvPr>
          <p:cNvPicPr>
            <a:picLocks noChangeAspect="1"/>
          </p:cNvPicPr>
          <p:nvPr/>
        </p:nvPicPr>
        <p:blipFill rotWithShape="1">
          <a:blip r:embed="rId5" cstate="print"/>
          <a:srcRect l="4357" t="3711" r="4628" b="4052"/>
          <a:stretch/>
        </p:blipFill>
        <p:spPr>
          <a:xfrm>
            <a:off x="4997405" y="1612979"/>
            <a:ext cx="1899970" cy="1925440"/>
          </a:xfrm>
          <a:prstGeom prst="rect">
            <a:avLst/>
          </a:prstGeom>
        </p:spPr>
      </p:pic>
      <p:pic>
        <p:nvPicPr>
          <p:cNvPr id="10" name="Рисунок 9">
            <a:extLst>
              <a:ext uri="{FF2B5EF4-FFF2-40B4-BE49-F238E27FC236}">
                <a16:creationId xmlns:a16="http://schemas.microsoft.com/office/drawing/2014/main" id="{1BB3548D-1B26-7328-A1F5-F33630F923AD}"/>
              </a:ext>
            </a:extLst>
          </p:cNvPr>
          <p:cNvPicPr>
            <a:picLocks noChangeAspect="1"/>
          </p:cNvPicPr>
          <p:nvPr/>
        </p:nvPicPr>
        <p:blipFill>
          <a:blip r:embed="rId6" cstate="print"/>
          <a:stretch>
            <a:fillRect/>
          </a:stretch>
        </p:blipFill>
        <p:spPr>
          <a:xfrm>
            <a:off x="8433689" y="1483514"/>
            <a:ext cx="2186433" cy="2186433"/>
          </a:xfrm>
          <a:prstGeom prst="rect">
            <a:avLst/>
          </a:prstGeom>
        </p:spPr>
      </p:pic>
      <p:pic>
        <p:nvPicPr>
          <p:cNvPr id="11" name="Picture 2" descr="C:\Users\user\Downloads\photo1709547805.jpeg">
            <a:extLst>
              <a:ext uri="{FF2B5EF4-FFF2-40B4-BE49-F238E27FC236}">
                <a16:creationId xmlns:a16="http://schemas.microsoft.com/office/drawing/2014/main" id="{3EB9D6C6-D511-49E4-944B-00AB59A9EE02}"/>
              </a:ext>
            </a:extLst>
          </p:cNvPr>
          <p:cNvPicPr>
            <a:picLocks noChangeAspect="1" noChangeArrowheads="1"/>
          </p:cNvPicPr>
          <p:nvPr/>
        </p:nvPicPr>
        <p:blipFill rotWithShape="1">
          <a:blip r:embed="rId7" cstate="print"/>
          <a:srcRect l="26960" t="18584" r="26373" b="17404"/>
          <a:stretch/>
        </p:blipFill>
        <p:spPr bwMode="auto">
          <a:xfrm>
            <a:off x="211413" y="110780"/>
            <a:ext cx="1090115" cy="841119"/>
          </a:xfrm>
          <a:prstGeom prst="rect">
            <a:avLst/>
          </a:prstGeom>
          <a:noFill/>
        </p:spPr>
      </p:pic>
      <p:pic>
        <p:nvPicPr>
          <p:cNvPr id="12" name="Рисунок 11">
            <a:extLst>
              <a:ext uri="{FF2B5EF4-FFF2-40B4-BE49-F238E27FC236}">
                <a16:creationId xmlns:a16="http://schemas.microsoft.com/office/drawing/2014/main" id="{6657E806-D0DD-877D-264C-FE2C0B869BC8}"/>
              </a:ext>
            </a:extLst>
          </p:cNvPr>
          <p:cNvPicPr>
            <a:picLocks noChangeAspect="1"/>
          </p:cNvPicPr>
          <p:nvPr/>
        </p:nvPicPr>
        <p:blipFill>
          <a:blip r:embed="rId8" cstate="print"/>
          <a:stretch>
            <a:fillRect/>
          </a:stretch>
        </p:blipFill>
        <p:spPr>
          <a:xfrm>
            <a:off x="1424842" y="276096"/>
            <a:ext cx="1949728" cy="547221"/>
          </a:xfrm>
          <a:prstGeom prst="rect">
            <a:avLst/>
          </a:prstGeom>
        </p:spPr>
      </p:pic>
    </p:spTree>
    <p:extLst>
      <p:ext uri="{BB962C8B-B14F-4D97-AF65-F5344CB8AC3E}">
        <p14:creationId xmlns:p14="http://schemas.microsoft.com/office/powerpoint/2010/main" val="1380886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static.ohga.it/wp-content/uploads/sites/24/2018/09/istock-49463916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22"/>
          <a:stretch/>
        </p:blipFill>
        <p:spPr bwMode="auto">
          <a:xfrm flipH="1">
            <a:off x="4335591" y="0"/>
            <a:ext cx="785640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0" y="0"/>
            <a:ext cx="12191999" cy="6858000"/>
          </a:xfrm>
          <a:prstGeom prst="rect">
            <a:avLst/>
          </a:prstGeom>
          <a:gradFill>
            <a:gsLst>
              <a:gs pos="68000">
                <a:srgbClr val="FFFFFF">
                  <a:alpha val="85000"/>
                </a:srgbClr>
              </a:gs>
              <a:gs pos="42000">
                <a:schemeClr val="bg1"/>
              </a:gs>
              <a:gs pos="100000">
                <a:schemeClr val="bg1">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fontAlgn="ctr" latinLnBrk="0" hangingPunct="1">
              <a:spcBef>
                <a:spcPts val="0"/>
              </a:spcBef>
              <a:spcAft>
                <a:spcPts val="0"/>
              </a:spcAft>
            </a:pPr>
            <a:endParaRPr lang="ru-RU" sz="1800" b="0" i="0" u="none" strike="noStrike">
              <a:effectLst/>
              <a:latin typeface="Arial" panose="020B0604020202020204" pitchFamily="34" charset="0"/>
            </a:endParaRPr>
          </a:p>
        </p:txBody>
      </p:sp>
      <p:sp>
        <p:nvSpPr>
          <p:cNvPr id="12" name="TextBox 7"/>
          <p:cNvSpPr txBox="1">
            <a:spLocks noChangeArrowheads="1"/>
          </p:cNvSpPr>
          <p:nvPr/>
        </p:nvSpPr>
        <p:spPr bwMode="auto">
          <a:xfrm>
            <a:off x="552308" y="2607775"/>
            <a:ext cx="51700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102235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4000" b="1" i="0" u="none" strike="noStrike" kern="1200" cap="none" spc="0" normalizeH="0" baseline="0" noProof="0" dirty="0">
                <a:ln>
                  <a:noFill/>
                </a:ln>
                <a:solidFill>
                  <a:srgbClr val="014B92"/>
                </a:solidFill>
                <a:effectLst/>
                <a:uLnTx/>
                <a:uFillTx/>
                <a:latin typeface="Arial" panose="020B0604020202020204" pitchFamily="34" charset="0"/>
                <a:ea typeface="+mn-ea"/>
                <a:cs typeface="Arial" panose="020B0604020202020204" pitchFamily="34" charset="0"/>
              </a:rPr>
              <a:t>БЛАГОДАРЮ</a:t>
            </a:r>
          </a:p>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4000" b="1" dirty="0">
                <a:solidFill>
                  <a:srgbClr val="014B92"/>
                </a:solidFill>
              </a:rPr>
              <a:t>ЗА ВНИМАНИЕ!</a:t>
            </a:r>
            <a:endParaRPr kumimoji="0" lang="ru-RU" altLang="ru-RU" sz="4000" b="1" i="0" u="none" strike="noStrike" kern="1200" cap="none" spc="0" normalizeH="0" baseline="0" noProof="0" dirty="0">
              <a:ln>
                <a:noFill/>
              </a:ln>
              <a:solidFill>
                <a:srgbClr val="014B92"/>
              </a:solidFill>
              <a:effectLst/>
              <a:uLnTx/>
              <a:uFillTx/>
              <a:latin typeface="Arial" panose="020B0604020202020204" pitchFamily="34" charset="0"/>
              <a:ea typeface="+mn-ea"/>
              <a:cs typeface="Arial" panose="020B0604020202020204" pitchFamily="34" charset="0"/>
            </a:endParaRPr>
          </a:p>
        </p:txBody>
      </p:sp>
      <p:cxnSp>
        <p:nvCxnSpPr>
          <p:cNvPr id="14" name="Прямая соединительная линия 13">
            <a:extLst>
              <a:ext uri="{FF2B5EF4-FFF2-40B4-BE49-F238E27FC236}">
                <a16:creationId xmlns:a16="http://schemas.microsoft.com/office/drawing/2014/main" id="{7AC460CB-0C5F-488D-BED7-AFC5FD1244AF}"/>
              </a:ext>
            </a:extLst>
          </p:cNvPr>
          <p:cNvCxnSpPr>
            <a:cxnSpLocks/>
          </p:cNvCxnSpPr>
          <p:nvPr/>
        </p:nvCxnSpPr>
        <p:spPr>
          <a:xfrm>
            <a:off x="0" y="4261079"/>
            <a:ext cx="4590660" cy="0"/>
          </a:xfrm>
          <a:prstGeom prst="line">
            <a:avLst/>
          </a:prstGeom>
          <a:ln w="57150">
            <a:solidFill>
              <a:srgbClr val="76C5F0"/>
            </a:solidFill>
          </a:ln>
        </p:spPr>
        <p:style>
          <a:lnRef idx="1">
            <a:schemeClr val="accent1"/>
          </a:lnRef>
          <a:fillRef idx="0">
            <a:schemeClr val="accent1"/>
          </a:fillRef>
          <a:effectRef idx="0">
            <a:schemeClr val="accent1"/>
          </a:effectRef>
          <a:fontRef idx="minor">
            <a:schemeClr val="tx1"/>
          </a:fontRef>
        </p:style>
      </p:cxnSp>
      <p:pic>
        <p:nvPicPr>
          <p:cNvPr id="2" name="Picture 2" descr="C:\Users\user\Downloads\photo1709547805.jpeg">
            <a:extLst>
              <a:ext uri="{FF2B5EF4-FFF2-40B4-BE49-F238E27FC236}">
                <a16:creationId xmlns:a16="http://schemas.microsoft.com/office/drawing/2014/main" id="{649C9E73-79AD-1493-50BD-8EE549E54913}"/>
              </a:ext>
            </a:extLst>
          </p:cNvPr>
          <p:cNvPicPr>
            <a:picLocks noChangeAspect="1" noChangeArrowheads="1"/>
          </p:cNvPicPr>
          <p:nvPr/>
        </p:nvPicPr>
        <p:blipFill rotWithShape="1">
          <a:blip r:embed="rId4" cstate="print"/>
          <a:srcRect l="26960" t="18584" r="26373" b="17404"/>
          <a:stretch/>
        </p:blipFill>
        <p:spPr bwMode="auto">
          <a:xfrm>
            <a:off x="211413" y="110780"/>
            <a:ext cx="1090115" cy="841119"/>
          </a:xfrm>
          <a:prstGeom prst="rect">
            <a:avLst/>
          </a:prstGeom>
          <a:noFill/>
        </p:spPr>
      </p:pic>
      <p:pic>
        <p:nvPicPr>
          <p:cNvPr id="4" name="Рисунок 3">
            <a:extLst>
              <a:ext uri="{FF2B5EF4-FFF2-40B4-BE49-F238E27FC236}">
                <a16:creationId xmlns:a16="http://schemas.microsoft.com/office/drawing/2014/main" id="{FD76B99A-1ABD-F2D0-E9B1-37DE24FFDFF0}"/>
              </a:ext>
            </a:extLst>
          </p:cNvPr>
          <p:cNvPicPr>
            <a:picLocks noChangeAspect="1"/>
          </p:cNvPicPr>
          <p:nvPr/>
        </p:nvPicPr>
        <p:blipFill>
          <a:blip r:embed="rId5" cstate="print"/>
          <a:stretch>
            <a:fillRect/>
          </a:stretch>
        </p:blipFill>
        <p:spPr>
          <a:xfrm>
            <a:off x="1424842" y="276096"/>
            <a:ext cx="1949728" cy="547221"/>
          </a:xfrm>
          <a:prstGeom prst="rect">
            <a:avLst/>
          </a:prstGeom>
        </p:spPr>
      </p:pic>
    </p:spTree>
    <p:extLst>
      <p:ext uri="{BB962C8B-B14F-4D97-AF65-F5344CB8AC3E}">
        <p14:creationId xmlns:p14="http://schemas.microsoft.com/office/powerpoint/2010/main" val="247119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823224" y="0"/>
            <a:ext cx="10515600" cy="751989"/>
          </a:xfrm>
        </p:spPr>
        <p:txBody>
          <a:bodyPr>
            <a:normAutofit/>
          </a:bodyPr>
          <a:lstStyle/>
          <a:p>
            <a:pPr algn="ctr"/>
            <a:r>
              <a:rPr lang="ru-RU" sz="3600" b="1" dirty="0">
                <a:solidFill>
                  <a:schemeClr val="accent1">
                    <a:lumMod val="75000"/>
                  </a:schemeClr>
                </a:solidFill>
                <a:latin typeface="Times New Roman" pitchFamily="18" charset="0"/>
                <a:cs typeface="Times New Roman" pitchFamily="18" charset="0"/>
              </a:rPr>
              <a:t>Классификация ИППП:</a:t>
            </a:r>
          </a:p>
        </p:txBody>
      </p:sp>
      <p:sp>
        <p:nvSpPr>
          <p:cNvPr id="5" name="TextBox 4"/>
          <p:cNvSpPr txBox="1"/>
          <p:nvPr/>
        </p:nvSpPr>
        <p:spPr>
          <a:xfrm>
            <a:off x="0" y="1704623"/>
            <a:ext cx="2647245" cy="369332"/>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9351032" y="4062623"/>
            <a:ext cx="2248406" cy="1446550"/>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Трихомониаз;</a:t>
            </a:r>
          </a:p>
          <a:p>
            <a:r>
              <a:rPr lang="ru-RU" sz="2000" b="1" dirty="0">
                <a:latin typeface="Times New Roman" panose="02020603050405020304" pitchFamily="18" charset="0"/>
                <a:cs typeface="Times New Roman" panose="02020603050405020304" pitchFamily="18" charset="0"/>
              </a:rPr>
              <a:t>   Чесотка;</a:t>
            </a:r>
          </a:p>
          <a:p>
            <a:pPr algn="ct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79517" y="4066566"/>
            <a:ext cx="1896596" cy="1908215"/>
          </a:xfrm>
          <a:prstGeom prst="rect">
            <a:avLst/>
          </a:prstGeom>
          <a:noFill/>
        </p:spPr>
        <p:txBody>
          <a:bodyPr wrap="square" rtlCol="0">
            <a:spAutoFit/>
          </a:bodyPr>
          <a:lstStyle/>
          <a:p>
            <a:pPr marL="285750" indent="-285750" fontAlgn="base"/>
            <a:r>
              <a:rPr lang="ru-RU" sz="2000" b="1" dirty="0">
                <a:latin typeface="Times New Roman" panose="02020603050405020304" pitchFamily="18" charset="0"/>
                <a:cs typeface="Times New Roman" panose="02020603050405020304" pitchFamily="18" charset="0"/>
              </a:rPr>
              <a:t>Гонорея;</a:t>
            </a:r>
          </a:p>
          <a:p>
            <a:pPr marL="285750" indent="-285750" fontAlgn="base"/>
            <a:r>
              <a:rPr lang="ru-RU" sz="2000" b="1" dirty="0">
                <a:latin typeface="Times New Roman" panose="02020603050405020304" pitchFamily="18" charset="0"/>
                <a:cs typeface="Times New Roman" panose="02020603050405020304" pitchFamily="18" charset="0"/>
              </a:rPr>
              <a:t>Сифилис;</a:t>
            </a:r>
          </a:p>
          <a:p>
            <a:pPr marL="285750" indent="-285750" fontAlgn="base"/>
            <a:r>
              <a:rPr lang="ru-RU" sz="2000" b="1" dirty="0" err="1">
                <a:latin typeface="Times New Roman" panose="02020603050405020304" pitchFamily="18" charset="0"/>
                <a:cs typeface="Times New Roman" panose="02020603050405020304" pitchFamily="18" charset="0"/>
              </a:rPr>
              <a:t>Микоплазмоз</a:t>
            </a:r>
            <a:r>
              <a:rPr lang="ru-RU" sz="2000" b="1" dirty="0">
                <a:latin typeface="Times New Roman" panose="02020603050405020304" pitchFamily="18" charset="0"/>
                <a:cs typeface="Times New Roman" panose="02020603050405020304" pitchFamily="18" charset="0"/>
              </a:rPr>
              <a:t>;</a:t>
            </a:r>
          </a:p>
          <a:p>
            <a:pPr marL="285750" indent="-285750" fontAlgn="base"/>
            <a:r>
              <a:rPr lang="ru-RU" sz="2000" b="1" dirty="0" err="1">
                <a:latin typeface="Times New Roman" panose="02020603050405020304" pitchFamily="18" charset="0"/>
                <a:cs typeface="Times New Roman" panose="02020603050405020304" pitchFamily="18" charset="0"/>
              </a:rPr>
              <a:t>Уреоплазмоз</a:t>
            </a:r>
            <a:r>
              <a:rPr lang="ru-RU" sz="2000" b="1" dirty="0">
                <a:latin typeface="Times New Roman" panose="02020603050405020304" pitchFamily="18" charset="0"/>
                <a:cs typeface="Times New Roman" panose="02020603050405020304" pitchFamily="18" charset="0"/>
              </a:rPr>
              <a:t>;</a:t>
            </a:r>
          </a:p>
          <a:p>
            <a:pPr marL="285750" indent="-285750" fontAlgn="base"/>
            <a:r>
              <a:rPr lang="ru-RU" sz="2000" b="1" dirty="0" err="1">
                <a:latin typeface="Times New Roman" panose="02020603050405020304" pitchFamily="18" charset="0"/>
                <a:cs typeface="Times New Roman" panose="02020603050405020304" pitchFamily="18" charset="0"/>
              </a:rPr>
              <a:t>Хламидиоз</a:t>
            </a:r>
            <a:r>
              <a:rPr lang="ru-RU" sz="2000" b="1" dirty="0">
                <a:latin typeface="Times New Roman" panose="02020603050405020304" pitchFamily="18" charset="0"/>
                <a:cs typeface="Times New Roman" panose="02020603050405020304" pitchFamily="18" charset="0"/>
              </a:rPr>
              <a:t>;</a:t>
            </a:r>
          </a:p>
          <a:p>
            <a:endParaRPr lang="ru-RU" dirty="0"/>
          </a:p>
        </p:txBody>
      </p:sp>
      <p:sp>
        <p:nvSpPr>
          <p:cNvPr id="11" name="TextBox 10"/>
          <p:cNvSpPr txBox="1"/>
          <p:nvPr/>
        </p:nvSpPr>
        <p:spPr>
          <a:xfrm>
            <a:off x="3645515" y="4073172"/>
            <a:ext cx="2798417" cy="1631216"/>
          </a:xfrm>
          <a:prstGeom prst="rect">
            <a:avLst/>
          </a:prstGeom>
          <a:noFill/>
        </p:spPr>
        <p:txBody>
          <a:bodyPr wrap="square" rtlCol="0">
            <a:spAutoFit/>
          </a:bodyPr>
          <a:lstStyle/>
          <a:p>
            <a:pPr marL="285750" indent="-285750" fontAlgn="base"/>
            <a:r>
              <a:rPr lang="ru-RU" sz="2000" b="1" dirty="0" err="1">
                <a:latin typeface="Times New Roman" panose="02020603050405020304" pitchFamily="18" charset="0"/>
                <a:cs typeface="Times New Roman" panose="02020603050405020304" pitchFamily="18" charset="0"/>
              </a:rPr>
              <a:t>Папилломавирус</a:t>
            </a:r>
            <a:endParaRPr lang="ru-RU" sz="2000" b="1" dirty="0">
              <a:latin typeface="Times New Roman" panose="02020603050405020304" pitchFamily="18" charset="0"/>
              <a:cs typeface="Times New Roman" panose="02020603050405020304" pitchFamily="18" charset="0"/>
            </a:endParaRPr>
          </a:p>
          <a:p>
            <a:pPr marL="285750" indent="-285750" fontAlgn="base"/>
            <a:r>
              <a:rPr lang="ru-RU" sz="2000" b="1" dirty="0">
                <a:latin typeface="Times New Roman" panose="02020603050405020304" pitchFamily="18" charset="0"/>
                <a:cs typeface="Times New Roman" panose="02020603050405020304" pitchFamily="18" charset="0"/>
              </a:rPr>
              <a:t>человека;</a:t>
            </a:r>
          </a:p>
          <a:p>
            <a:pPr marL="285750" indent="-285750" fontAlgn="base"/>
            <a:r>
              <a:rPr lang="ru-RU" sz="2000" b="1" dirty="0">
                <a:latin typeface="Times New Roman" panose="02020603050405020304" pitchFamily="18" charset="0"/>
                <a:cs typeface="Times New Roman" panose="02020603050405020304" pitchFamily="18" charset="0"/>
              </a:rPr>
              <a:t>ВИЧ-инфекция; </a:t>
            </a:r>
          </a:p>
          <a:p>
            <a:pPr marL="285750" indent="-285750" fontAlgn="base"/>
            <a:r>
              <a:rPr lang="ru-RU" sz="2000" b="1" dirty="0">
                <a:latin typeface="Times New Roman" panose="02020603050405020304" pitchFamily="18" charset="0"/>
                <a:cs typeface="Times New Roman" panose="02020603050405020304" pitchFamily="18" charset="0"/>
              </a:rPr>
              <a:t>Генитальный герпес;</a:t>
            </a:r>
          </a:p>
          <a:p>
            <a:pPr marL="285750" indent="-285750" fontAlgn="base"/>
            <a:r>
              <a:rPr lang="ru-RU" sz="2000" b="1" dirty="0">
                <a:latin typeface="Times New Roman" panose="02020603050405020304" pitchFamily="18" charset="0"/>
                <a:cs typeface="Times New Roman" panose="02020603050405020304" pitchFamily="18" charset="0"/>
              </a:rPr>
              <a:t>Гепатиты;</a:t>
            </a:r>
          </a:p>
        </p:txBody>
      </p:sp>
      <p:sp>
        <p:nvSpPr>
          <p:cNvPr id="12" name="TextBox 11"/>
          <p:cNvSpPr txBox="1"/>
          <p:nvPr/>
        </p:nvSpPr>
        <p:spPr>
          <a:xfrm>
            <a:off x="6715744" y="4072533"/>
            <a:ext cx="1755395" cy="984885"/>
          </a:xfrm>
          <a:prstGeom prst="rect">
            <a:avLst/>
          </a:prstGeom>
          <a:noFill/>
        </p:spPr>
        <p:txBody>
          <a:bodyPr wrap="square" rtlCol="0">
            <a:spAutoFit/>
          </a:bodyPr>
          <a:lstStyle/>
          <a:p>
            <a:pPr fontAlgn="base"/>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Кандидоз; (молочница)</a:t>
            </a:r>
            <a:endParaRPr lang="ru-RU" b="1" dirty="0">
              <a:latin typeface="Times New Roman" panose="02020603050405020304" pitchFamily="18" charset="0"/>
              <a:cs typeface="Times New Roman" panose="02020603050405020304" pitchFamily="18" charset="0"/>
            </a:endParaRPr>
          </a:p>
          <a:p>
            <a:endParaRPr lang="ru-RU" dirty="0"/>
          </a:p>
        </p:txBody>
      </p:sp>
      <p:sp>
        <p:nvSpPr>
          <p:cNvPr id="14" name="Скругленный прямоугольник 13"/>
          <p:cNvSpPr/>
          <p:nvPr/>
        </p:nvSpPr>
        <p:spPr>
          <a:xfrm>
            <a:off x="6504317" y="1535502"/>
            <a:ext cx="1949569" cy="1199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itchFamily="18" charset="0"/>
                <a:cs typeface="Times New Roman" pitchFamily="18" charset="0"/>
              </a:rPr>
              <a:t>Грибковые</a:t>
            </a:r>
          </a:p>
        </p:txBody>
      </p:sp>
      <p:sp>
        <p:nvSpPr>
          <p:cNvPr id="15" name="Скругленный прямоугольник 14"/>
          <p:cNvSpPr/>
          <p:nvPr/>
        </p:nvSpPr>
        <p:spPr>
          <a:xfrm>
            <a:off x="828134" y="1515372"/>
            <a:ext cx="2156605" cy="121920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itchFamily="18" charset="0"/>
                <a:cs typeface="Times New Roman" pitchFamily="18" charset="0"/>
              </a:rPr>
              <a:t>Бактериальные</a:t>
            </a:r>
          </a:p>
        </p:txBody>
      </p:sp>
      <p:sp>
        <p:nvSpPr>
          <p:cNvPr id="16" name="Скругленный прямоугольник 15"/>
          <p:cNvSpPr/>
          <p:nvPr/>
        </p:nvSpPr>
        <p:spPr>
          <a:xfrm>
            <a:off x="9290650" y="1552756"/>
            <a:ext cx="2001327" cy="1190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latin typeface="Times New Roman" pitchFamily="18" charset="0"/>
                <a:cs typeface="Times New Roman" pitchFamily="18" charset="0"/>
              </a:rPr>
              <a:t>Протозойные</a:t>
            </a:r>
            <a:r>
              <a:rPr lang="ru-RU" sz="2000" b="1" dirty="0">
                <a:latin typeface="Times New Roman" pitchFamily="18" charset="0"/>
                <a:cs typeface="Times New Roman" pitchFamily="18" charset="0"/>
              </a:rPr>
              <a:t> </a:t>
            </a:r>
          </a:p>
          <a:p>
            <a:pPr algn="ctr"/>
            <a:r>
              <a:rPr lang="ru-RU" sz="2000" b="1" dirty="0">
                <a:latin typeface="Times New Roman" pitchFamily="18" charset="0"/>
                <a:cs typeface="Times New Roman" pitchFamily="18" charset="0"/>
              </a:rPr>
              <a:t>(Вызванные паразитами)</a:t>
            </a:r>
          </a:p>
        </p:txBody>
      </p:sp>
      <p:sp>
        <p:nvSpPr>
          <p:cNvPr id="17" name="Скругленный прямоугольник 16"/>
          <p:cNvSpPr/>
          <p:nvPr/>
        </p:nvSpPr>
        <p:spPr>
          <a:xfrm>
            <a:off x="3709360" y="1535503"/>
            <a:ext cx="2001327" cy="1224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itchFamily="18" charset="0"/>
                <a:cs typeface="Times New Roman" pitchFamily="18" charset="0"/>
              </a:rPr>
              <a:t>Вирусные</a:t>
            </a:r>
          </a:p>
        </p:txBody>
      </p:sp>
      <p:sp>
        <p:nvSpPr>
          <p:cNvPr id="20" name="Стрелка вниз 19"/>
          <p:cNvSpPr/>
          <p:nvPr/>
        </p:nvSpPr>
        <p:spPr>
          <a:xfrm>
            <a:off x="1639019" y="283808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p:cNvSpPr/>
          <p:nvPr/>
        </p:nvSpPr>
        <p:spPr>
          <a:xfrm>
            <a:off x="4433977" y="283809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p:cNvSpPr/>
          <p:nvPr/>
        </p:nvSpPr>
        <p:spPr>
          <a:xfrm>
            <a:off x="7289319" y="28639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низ 22"/>
          <p:cNvSpPr/>
          <p:nvPr/>
        </p:nvSpPr>
        <p:spPr>
          <a:xfrm>
            <a:off x="10084279" y="287259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a:extLst>
              <a:ext uri="{FF2B5EF4-FFF2-40B4-BE49-F238E27FC236}">
                <a16:creationId xmlns:a16="http://schemas.microsoft.com/office/drawing/2014/main" id="{BF43B9E8-6AC6-7B8D-E31F-F80A04D1C881}"/>
              </a:ext>
            </a:extLst>
          </p:cNvPr>
          <p:cNvPicPr>
            <a:picLocks noChangeAspect="1"/>
          </p:cNvPicPr>
          <p:nvPr/>
        </p:nvPicPr>
        <p:blipFill>
          <a:blip r:embed="rId4"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114466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690984" y="253828"/>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Группы повышенного риска:</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25" y="1420893"/>
            <a:ext cx="3024210" cy="2279789"/>
          </a:xfrm>
          <a:prstGeom prst="rect">
            <a:avLst/>
          </a:prstGeom>
          <a:ln>
            <a:noFill/>
          </a:ln>
          <a:effectLst>
            <a:softEdge rad="112500"/>
          </a:effectLst>
        </p:spPr>
      </p:pic>
      <p:sp>
        <p:nvSpPr>
          <p:cNvPr id="8" name="TextBox 7"/>
          <p:cNvSpPr txBox="1"/>
          <p:nvPr/>
        </p:nvSpPr>
        <p:spPr>
          <a:xfrm>
            <a:off x="3305861" y="1552552"/>
            <a:ext cx="3578018" cy="1292662"/>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Мобильные группы населения (водители-дальнобойщики, моряки, рабочие-мигранты);</a:t>
            </a:r>
          </a:p>
          <a:p>
            <a:endParaRPr lang="ru-RU"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694" y="4433120"/>
            <a:ext cx="2814902" cy="2088445"/>
          </a:xfrm>
          <a:prstGeom prst="rect">
            <a:avLst/>
          </a:prstGeom>
          <a:ln>
            <a:noFill/>
          </a:ln>
          <a:effectLst>
            <a:softEdge rad="112500"/>
          </a:effectLst>
        </p:spPr>
      </p:pic>
      <p:sp>
        <p:nvSpPr>
          <p:cNvPr id="10" name="TextBox 9"/>
          <p:cNvSpPr txBox="1"/>
          <p:nvPr/>
        </p:nvSpPr>
        <p:spPr>
          <a:xfrm>
            <a:off x="3209171" y="5878405"/>
            <a:ext cx="1966534" cy="707886"/>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Гомосексуалы/ бисексуалы</a:t>
            </a:r>
          </a:p>
        </p:txBody>
      </p:sp>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6363" y="1462302"/>
            <a:ext cx="2786331" cy="2229805"/>
          </a:xfrm>
          <a:prstGeom prst="rect">
            <a:avLst/>
          </a:prstGeom>
          <a:ln>
            <a:noFill/>
          </a:ln>
          <a:effectLst>
            <a:softEdge rad="112500"/>
          </a:effectLst>
        </p:spPr>
      </p:pic>
      <p:sp>
        <p:nvSpPr>
          <p:cNvPr id="12" name="TextBox 11"/>
          <p:cNvSpPr txBox="1"/>
          <p:nvPr/>
        </p:nvSpPr>
        <p:spPr>
          <a:xfrm>
            <a:off x="7141932" y="1596911"/>
            <a:ext cx="2024743" cy="707886"/>
          </a:xfrm>
          <a:prstGeom prst="rect">
            <a:avLst/>
          </a:prstGeom>
          <a:noFill/>
        </p:spPr>
        <p:txBody>
          <a:bodyPr wrap="square" rtlCol="0">
            <a:spAutoFit/>
          </a:bodyPr>
          <a:lstStyle/>
          <a:p>
            <a:pPr algn="r"/>
            <a:r>
              <a:rPr lang="ru-RU" sz="2000" dirty="0">
                <a:latin typeface="Times New Roman" panose="02020603050405020304" pitchFamily="18" charset="0"/>
                <a:cs typeface="Times New Roman" panose="02020603050405020304" pitchFamily="18" charset="0"/>
              </a:rPr>
              <a:t>Потребители наркотиков</a:t>
            </a:r>
          </a:p>
        </p:txBody>
      </p:sp>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9661" y="2836611"/>
            <a:ext cx="2966090" cy="2114949"/>
          </a:xfrm>
          <a:prstGeom prst="rect">
            <a:avLst/>
          </a:prstGeom>
          <a:ln>
            <a:noFill/>
          </a:ln>
          <a:effectLst>
            <a:softEdge rad="112500"/>
          </a:effectLst>
        </p:spPr>
      </p:pic>
      <p:sp>
        <p:nvSpPr>
          <p:cNvPr id="14" name="TextBox 13"/>
          <p:cNvSpPr txBox="1"/>
          <p:nvPr/>
        </p:nvSpPr>
        <p:spPr>
          <a:xfrm>
            <a:off x="5217575" y="4948382"/>
            <a:ext cx="1875294" cy="677108"/>
          </a:xfrm>
          <a:prstGeom prst="rect">
            <a:avLst/>
          </a:prstGeom>
          <a:noFill/>
        </p:spPr>
        <p:txBody>
          <a:bodyPr wrap="square" rtlCol="0">
            <a:spAutoFit/>
          </a:bodyPr>
          <a:lstStyle/>
          <a:p>
            <a:pPr algn="ctr"/>
            <a:r>
              <a:rPr lang="ru-RU" sz="2000" dirty="0">
                <a:latin typeface="Times New Roman" panose="02020603050405020304" pitchFamily="18" charset="0"/>
                <a:cs typeface="Times New Roman" panose="02020603050405020304" pitchFamily="18" charset="0"/>
              </a:rPr>
              <a:t>Заключенные</a:t>
            </a:r>
          </a:p>
          <a:p>
            <a:endParaRPr lang="ru-RU" dirty="0"/>
          </a:p>
        </p:txBody>
      </p:sp>
      <p:pic>
        <p:nvPicPr>
          <p:cNvPr id="15" name="Рисунок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7351" y="4352398"/>
            <a:ext cx="2803583" cy="2057027"/>
          </a:xfrm>
          <a:prstGeom prst="rect">
            <a:avLst/>
          </a:prstGeom>
          <a:ln>
            <a:noFill/>
          </a:ln>
          <a:effectLst>
            <a:softEdge rad="112500"/>
          </a:effectLst>
        </p:spPr>
      </p:pic>
      <p:sp>
        <p:nvSpPr>
          <p:cNvPr id="16" name="TextBox 15"/>
          <p:cNvSpPr txBox="1"/>
          <p:nvPr/>
        </p:nvSpPr>
        <p:spPr>
          <a:xfrm>
            <a:off x="7530277" y="5904718"/>
            <a:ext cx="1478576" cy="400110"/>
          </a:xfrm>
          <a:prstGeom prst="rect">
            <a:avLst/>
          </a:prstGeom>
          <a:noFill/>
        </p:spPr>
        <p:txBody>
          <a:bodyPr wrap="square" rtlCol="0">
            <a:spAutoFit/>
          </a:bodyPr>
          <a:lstStyle/>
          <a:p>
            <a:pPr algn="r"/>
            <a:r>
              <a:rPr lang="ru-RU" sz="2000" dirty="0">
                <a:latin typeface="Times New Roman" panose="02020603050405020304" pitchFamily="18" charset="0"/>
                <a:cs typeface="Times New Roman" panose="02020603050405020304" pitchFamily="18" charset="0"/>
              </a:rPr>
              <a:t>Туристы</a:t>
            </a:r>
            <a:endParaRPr lang="ru-RU" dirty="0">
              <a:latin typeface="Times New Roman" panose="02020603050405020304" pitchFamily="18" charset="0"/>
              <a:cs typeface="Times New Roman" panose="02020603050405020304" pitchFamily="18" charset="0"/>
            </a:endParaRPr>
          </a:p>
        </p:txBody>
      </p:sp>
      <p:pic>
        <p:nvPicPr>
          <p:cNvPr id="18" name="Рисунок 17">
            <a:extLst>
              <a:ext uri="{FF2B5EF4-FFF2-40B4-BE49-F238E27FC236}">
                <a16:creationId xmlns:a16="http://schemas.microsoft.com/office/drawing/2014/main" id="{BF43B9E8-6AC6-7B8D-E31F-F80A04D1C881}"/>
              </a:ext>
            </a:extLst>
          </p:cNvPr>
          <p:cNvPicPr>
            <a:picLocks noChangeAspect="1"/>
          </p:cNvPicPr>
          <p:nvPr/>
        </p:nvPicPr>
        <p:blipFill>
          <a:blip r:embed="rId8"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018123" y="245202"/>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Пути передачи:</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17" name="Прямоугольник 16"/>
          <p:cNvSpPr/>
          <p:nvPr/>
        </p:nvSpPr>
        <p:spPr>
          <a:xfrm>
            <a:off x="1012166" y="1585202"/>
            <a:ext cx="6096000" cy="3170099"/>
          </a:xfrm>
          <a:prstGeom prst="rect">
            <a:avLst/>
          </a:prstGeom>
        </p:spPr>
        <p:txBody>
          <a:bodyPr wrap="square">
            <a:spAutoFit/>
          </a:bodyPr>
          <a:lstStyle/>
          <a:p>
            <a:pPr marL="342900" indent="-342900" algn="just" fontAlgn="ctr">
              <a:buFont typeface="Wingdings" panose="05000000000000000000" pitchFamily="2" charset="2"/>
              <a:buChar char="v"/>
            </a:pPr>
            <a:r>
              <a:rPr lang="ru-RU" sz="2000" dirty="0">
                <a:solidFill>
                  <a:srgbClr val="000000"/>
                </a:solidFill>
                <a:latin typeface="Times New Roman" pitchFamily="18" charset="0"/>
                <a:cs typeface="Times New Roman" pitchFamily="18" charset="0"/>
              </a:rPr>
              <a:t>При половом контакте;</a:t>
            </a:r>
          </a:p>
          <a:p>
            <a:pPr marL="342900" indent="-342900" algn="just" fontAlgn="ctr">
              <a:buFont typeface="Wingdings" panose="05000000000000000000" pitchFamily="2" charset="2"/>
              <a:buChar char="v"/>
            </a:pPr>
            <a:endParaRPr lang="ru-RU" sz="2000" dirty="0">
              <a:solidFill>
                <a:srgbClr val="000000"/>
              </a:solidFill>
              <a:latin typeface="Times New Roman" pitchFamily="18" charset="0"/>
              <a:cs typeface="Times New Roman" pitchFamily="18" charset="0"/>
            </a:endParaRPr>
          </a:p>
          <a:p>
            <a:pPr marL="342900" indent="-342900" algn="just" fontAlgn="ctr">
              <a:buFont typeface="Wingdings" panose="05000000000000000000" pitchFamily="2" charset="2"/>
              <a:buChar char="v"/>
            </a:pPr>
            <a:r>
              <a:rPr lang="ru-RU" sz="2000" dirty="0">
                <a:solidFill>
                  <a:srgbClr val="000000"/>
                </a:solidFill>
                <a:latin typeface="Times New Roman" pitchFamily="18" charset="0"/>
                <a:cs typeface="Times New Roman" pitchFamily="18" charset="0"/>
              </a:rPr>
              <a:t>Через кровь;</a:t>
            </a:r>
          </a:p>
          <a:p>
            <a:pPr marL="342900" indent="-342900" algn="just" fontAlgn="ctr">
              <a:buFont typeface="Wingdings" panose="05000000000000000000" pitchFamily="2" charset="2"/>
              <a:buChar char="v"/>
            </a:pPr>
            <a:endParaRPr lang="ru-RU" sz="2000" dirty="0">
              <a:solidFill>
                <a:srgbClr val="000000"/>
              </a:solidFill>
              <a:latin typeface="Times New Roman" pitchFamily="18" charset="0"/>
              <a:cs typeface="Times New Roman" pitchFamily="18" charset="0"/>
            </a:endParaRPr>
          </a:p>
          <a:p>
            <a:pPr marL="342900" indent="-342900" algn="just" fontAlgn="ctr">
              <a:buFont typeface="Wingdings" panose="05000000000000000000" pitchFamily="2" charset="2"/>
              <a:buChar char="v"/>
            </a:pPr>
            <a:r>
              <a:rPr lang="ru-RU" sz="2000" dirty="0">
                <a:solidFill>
                  <a:srgbClr val="000000"/>
                </a:solidFill>
                <a:latin typeface="Times New Roman" pitchFamily="18" charset="0"/>
                <a:cs typeface="Times New Roman" pitchFamily="18" charset="0"/>
              </a:rPr>
              <a:t>От матери к плоду в период внутриутробного развития или ребенку - во время родов, а также через молоко при грудном вскармливании;</a:t>
            </a:r>
          </a:p>
          <a:p>
            <a:pPr marL="342900" indent="-342900" algn="just" fontAlgn="ctr">
              <a:buFont typeface="Wingdings" panose="05000000000000000000" pitchFamily="2" charset="2"/>
              <a:buChar char="v"/>
            </a:pPr>
            <a:endParaRPr lang="ru-RU" sz="2000" dirty="0">
              <a:solidFill>
                <a:srgbClr val="000000"/>
              </a:solidFill>
              <a:latin typeface="Times New Roman" pitchFamily="18" charset="0"/>
              <a:cs typeface="Times New Roman" pitchFamily="18" charset="0"/>
            </a:endParaRPr>
          </a:p>
          <a:p>
            <a:pPr marL="342900" indent="-342900" algn="just" fontAlgn="ctr">
              <a:buFont typeface="Wingdings" panose="05000000000000000000" pitchFamily="2" charset="2"/>
              <a:buChar char="v"/>
            </a:pPr>
            <a:r>
              <a:rPr lang="ru-RU" sz="2000" dirty="0">
                <a:solidFill>
                  <a:srgbClr val="000000"/>
                </a:solidFill>
                <a:latin typeface="Times New Roman" pitchFamily="18" charset="0"/>
                <a:cs typeface="Times New Roman" pitchFamily="18" charset="0"/>
              </a:rPr>
              <a:t>При очень близком контакте с зараженным человеком в быту.</a:t>
            </a:r>
          </a:p>
        </p:txBody>
      </p:sp>
      <p:pic>
        <p:nvPicPr>
          <p:cNvPr id="38914" name="Picture 2" descr="День профилактики инфекций, передающихся половым путем - Единые дни  здоровья - 32-я городская клиническая поликлиника"/>
          <p:cNvPicPr>
            <a:picLocks noChangeAspect="1" noChangeArrowheads="1"/>
          </p:cNvPicPr>
          <p:nvPr/>
        </p:nvPicPr>
        <p:blipFill>
          <a:blip r:embed="rId3" cstate="print"/>
          <a:srcRect/>
          <a:stretch>
            <a:fillRect/>
          </a:stretch>
        </p:blipFill>
        <p:spPr bwMode="auto">
          <a:xfrm>
            <a:off x="7574292" y="1592320"/>
            <a:ext cx="3916093" cy="2608743"/>
          </a:xfrm>
          <a:prstGeom prst="rect">
            <a:avLst/>
          </a:prstGeom>
          <a:ln>
            <a:noFill/>
          </a:ln>
          <a:effectLst>
            <a:softEdge rad="112500"/>
          </a:effectLst>
        </p:spPr>
      </p:pic>
      <p:pic>
        <p:nvPicPr>
          <p:cNvPr id="10" name="Рисунок 9">
            <a:extLst>
              <a:ext uri="{FF2B5EF4-FFF2-40B4-BE49-F238E27FC236}">
                <a16:creationId xmlns:a16="http://schemas.microsoft.com/office/drawing/2014/main" id="{BF43B9E8-6AC6-7B8D-E31F-F80A04D1C881}"/>
              </a:ext>
            </a:extLst>
          </p:cNvPr>
          <p:cNvPicPr>
            <a:picLocks noChangeAspect="1"/>
          </p:cNvPicPr>
          <p:nvPr/>
        </p:nvPicPr>
        <p:blipFill>
          <a:blip r:embed="rId4"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915270" y="314213"/>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Симптомы половых инфекций:</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pic>
        <p:nvPicPr>
          <p:cNvPr id="92164" name="Picture 4" descr="Деликатная тема: врач назвала 6 половых инфекций, которые приводят к  бесплодию | О здоровье: с медицинского на русский | Дзен"/>
          <p:cNvPicPr>
            <a:picLocks noChangeAspect="1" noChangeArrowheads="1"/>
          </p:cNvPicPr>
          <p:nvPr/>
        </p:nvPicPr>
        <p:blipFill>
          <a:blip r:embed="rId4" cstate="print"/>
          <a:srcRect/>
          <a:stretch>
            <a:fillRect/>
          </a:stretch>
        </p:blipFill>
        <p:spPr bwMode="auto">
          <a:xfrm>
            <a:off x="5780598" y="1561382"/>
            <a:ext cx="5710085" cy="4710022"/>
          </a:xfrm>
          <a:prstGeom prst="rect">
            <a:avLst/>
          </a:prstGeom>
          <a:ln>
            <a:noFill/>
          </a:ln>
          <a:effectLst>
            <a:softEdge rad="112500"/>
          </a:effectLst>
        </p:spPr>
      </p:pic>
      <p:sp>
        <p:nvSpPr>
          <p:cNvPr id="9" name="Прямоугольник 8"/>
          <p:cNvSpPr/>
          <p:nvPr/>
        </p:nvSpPr>
        <p:spPr>
          <a:xfrm>
            <a:off x="451447" y="1540160"/>
            <a:ext cx="5259239" cy="4093428"/>
          </a:xfrm>
          <a:prstGeom prst="rect">
            <a:avLst/>
          </a:prstGeom>
        </p:spPr>
        <p:txBody>
          <a:bodyPr wrap="square">
            <a:spAutoFit/>
          </a:bodyPr>
          <a:lstStyle/>
          <a:p>
            <a:pPr fontAlgn="ctr">
              <a:buFont typeface="Arial" panose="020B0604020202020204" pitchFamily="34" charset="0"/>
              <a:buChar char="•"/>
            </a:pPr>
            <a:r>
              <a:rPr lang="ru-RU" dirty="0">
                <a:solidFill>
                  <a:srgbClr val="000000"/>
                </a:solidFill>
                <a:latin typeface="Arial" panose="020B0604020202020204" pitchFamily="34" charset="0"/>
              </a:rPr>
              <a:t> </a:t>
            </a:r>
            <a:r>
              <a:rPr lang="ru-RU" sz="2000" dirty="0">
                <a:solidFill>
                  <a:srgbClr val="000000"/>
                </a:solidFill>
                <a:latin typeface="Times New Roman" pitchFamily="18" charset="0"/>
                <a:cs typeface="Times New Roman" pitchFamily="18" charset="0"/>
              </a:rPr>
              <a:t>Необычные выделения и запах из половых органов;</a:t>
            </a:r>
          </a:p>
          <a:p>
            <a:pPr fontAlgn="ctr">
              <a:buFont typeface="Arial" panose="020B0604020202020204" pitchFamily="34" charset="0"/>
              <a:buChar char="•"/>
            </a:pPr>
            <a:r>
              <a:rPr lang="ru-RU" sz="2000" dirty="0">
                <a:solidFill>
                  <a:srgbClr val="000000"/>
                </a:solidFill>
                <a:latin typeface="Times New Roman" pitchFamily="18" charset="0"/>
                <a:cs typeface="Times New Roman" pitchFamily="18" charset="0"/>
              </a:rPr>
              <a:t> Появление разрастаний на слизистой оболочке наружных половых органов;</a:t>
            </a:r>
          </a:p>
          <a:p>
            <a:pPr fontAlgn="ctr">
              <a:buFont typeface="Arial" panose="020B0604020202020204" pitchFamily="34" charset="0"/>
              <a:buChar char="•"/>
            </a:pPr>
            <a:r>
              <a:rPr lang="ru-RU" sz="2000" dirty="0">
                <a:solidFill>
                  <a:srgbClr val="000000"/>
                </a:solidFill>
                <a:latin typeface="Times New Roman" pitchFamily="18" charset="0"/>
                <a:cs typeface="Times New Roman" pitchFamily="18" charset="0"/>
              </a:rPr>
              <a:t> Возникновение зуда, боли и жжения в                половых органах;</a:t>
            </a:r>
          </a:p>
          <a:p>
            <a:pPr fontAlgn="ctr">
              <a:buFont typeface="Arial" panose="020B0604020202020204" pitchFamily="34" charset="0"/>
              <a:buChar char="•"/>
            </a:pPr>
            <a:r>
              <a:rPr lang="ru-RU" sz="2000" dirty="0">
                <a:solidFill>
                  <a:srgbClr val="000000"/>
                </a:solidFill>
                <a:latin typeface="Times New Roman" pitchFamily="18" charset="0"/>
                <a:cs typeface="Times New Roman" pitchFamily="18" charset="0"/>
              </a:rPr>
              <a:t> Частые позывы к мочеиспусканию;</a:t>
            </a:r>
          </a:p>
          <a:p>
            <a:pPr fontAlgn="ctr">
              <a:buFont typeface="Arial" panose="020B0604020202020204" pitchFamily="34" charset="0"/>
              <a:buChar char="•"/>
            </a:pPr>
            <a:r>
              <a:rPr lang="ru-RU" sz="2000" dirty="0">
                <a:solidFill>
                  <a:srgbClr val="000000"/>
                </a:solidFill>
                <a:latin typeface="Times New Roman" pitchFamily="18" charset="0"/>
                <a:cs typeface="Times New Roman" pitchFamily="18" charset="0"/>
              </a:rPr>
              <a:t> Боль и дискомфорт при половом контакте;</a:t>
            </a:r>
          </a:p>
          <a:p>
            <a:pPr fontAlgn="ctr">
              <a:buFont typeface="Arial" panose="020B0604020202020204" pitchFamily="34" charset="0"/>
              <a:buChar char="•"/>
            </a:pPr>
            <a:r>
              <a:rPr lang="ru-RU" sz="2000" dirty="0">
                <a:solidFill>
                  <a:srgbClr val="000000"/>
                </a:solidFill>
                <a:latin typeface="Times New Roman" pitchFamily="18" charset="0"/>
                <a:cs typeface="Times New Roman" pitchFamily="18" charset="0"/>
              </a:rPr>
              <a:t> Появление сыпи, ранок и язвочек на коже или слизистых;</a:t>
            </a:r>
          </a:p>
          <a:p>
            <a:pPr fontAlgn="ctr">
              <a:buFont typeface="Arial" panose="020B0604020202020204" pitchFamily="34" charset="0"/>
              <a:buChar char="•"/>
            </a:pPr>
            <a:r>
              <a:rPr lang="ru-RU" sz="2000" dirty="0">
                <a:solidFill>
                  <a:srgbClr val="000000"/>
                </a:solidFill>
                <a:latin typeface="Times New Roman" pitchFamily="18" charset="0"/>
                <a:cs typeface="Times New Roman" pitchFamily="18" charset="0"/>
              </a:rPr>
              <a:t> Увеличение </a:t>
            </a:r>
            <a:r>
              <a:rPr lang="ru-RU" sz="2000" dirty="0" err="1">
                <a:solidFill>
                  <a:srgbClr val="000000"/>
                </a:solidFill>
                <a:latin typeface="Times New Roman" pitchFamily="18" charset="0"/>
                <a:cs typeface="Times New Roman" pitchFamily="18" charset="0"/>
              </a:rPr>
              <a:t>лимфоузлов</a:t>
            </a:r>
            <a:r>
              <a:rPr lang="ru-RU" sz="2000" dirty="0">
                <a:solidFill>
                  <a:srgbClr val="000000"/>
                </a:solidFill>
                <a:latin typeface="Times New Roman" pitchFamily="18" charset="0"/>
                <a:cs typeface="Times New Roman" pitchFamily="18" charset="0"/>
              </a:rPr>
              <a:t>;</a:t>
            </a:r>
          </a:p>
          <a:p>
            <a:pPr fontAlgn="ctr">
              <a:buFont typeface="Arial" panose="020B0604020202020204" pitchFamily="34" charset="0"/>
              <a:buChar char="•"/>
            </a:pPr>
            <a:r>
              <a:rPr lang="ru-RU" sz="2000" dirty="0">
                <a:solidFill>
                  <a:srgbClr val="000000"/>
                </a:solidFill>
                <a:latin typeface="Times New Roman" pitchFamily="18" charset="0"/>
                <a:cs typeface="Times New Roman" pitchFamily="18" charset="0"/>
              </a:rPr>
              <a:t> В отдельных случаях повышение температуры тела.</a:t>
            </a:r>
          </a:p>
        </p:txBody>
      </p:sp>
      <p:pic>
        <p:nvPicPr>
          <p:cNvPr id="10" name="Рисунок 9">
            <a:extLst>
              <a:ext uri="{FF2B5EF4-FFF2-40B4-BE49-F238E27FC236}">
                <a16:creationId xmlns:a16="http://schemas.microsoft.com/office/drawing/2014/main" id="{BF43B9E8-6AC6-7B8D-E31F-F80A04D1C881}"/>
              </a:ext>
            </a:extLst>
          </p:cNvPr>
          <p:cNvPicPr>
            <a:picLocks noChangeAspect="1"/>
          </p:cNvPicPr>
          <p:nvPr/>
        </p:nvPicPr>
        <p:blipFill>
          <a:blip r:embed="rId5"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 descr="C:\Users\user\Desktop\ИППП\ФОН ДЛЯ ИППП.pn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004379" y="121442"/>
            <a:ext cx="10515600" cy="653143"/>
          </a:xfrm>
        </p:spPr>
        <p:txBody>
          <a:bodyPr>
            <a:noAutofit/>
          </a:bodyPr>
          <a:lstStyle/>
          <a:p>
            <a:pPr algn="ctr"/>
            <a:r>
              <a:rPr lang="ru-RU" sz="3600" b="1" dirty="0">
                <a:solidFill>
                  <a:schemeClr val="accent1">
                    <a:lumMod val="75000"/>
                  </a:schemeClr>
                </a:solidFill>
                <a:latin typeface="Times New Roman" pitchFamily="18" charset="0"/>
                <a:cs typeface="Times New Roman" pitchFamily="18" charset="0"/>
              </a:rPr>
              <a:t>Наиболее распространенные ИППП:</a:t>
            </a:r>
          </a:p>
        </p:txBody>
      </p:sp>
      <p:sp>
        <p:nvSpPr>
          <p:cNvPr id="5" name="Сердце 4"/>
          <p:cNvSpPr/>
          <p:nvPr/>
        </p:nvSpPr>
        <p:spPr>
          <a:xfrm>
            <a:off x="4837626" y="1555220"/>
            <a:ext cx="2494827" cy="1809082"/>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itchFamily="18" charset="0"/>
                <a:cs typeface="Times New Roman" pitchFamily="18" charset="0"/>
              </a:rPr>
              <a:t>Трихомониаз</a:t>
            </a:r>
          </a:p>
        </p:txBody>
      </p:sp>
      <p:sp>
        <p:nvSpPr>
          <p:cNvPr id="17" name="Управляющая кнопка: настраиваемая 16">
            <a:hlinkClick r:id="rId3" action="ppaction://hlinksldjump" highlightClick="1"/>
          </p:cNvPr>
          <p:cNvSpPr/>
          <p:nvPr/>
        </p:nvSpPr>
        <p:spPr>
          <a:xfrm>
            <a:off x="3670742" y="3511098"/>
            <a:ext cx="1756350" cy="472765"/>
          </a:xfrm>
          <a:prstGeom prst="actionButtonBlank">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
        <p:nvSpPr>
          <p:cNvPr id="22" name="Сердце 21"/>
          <p:cNvSpPr/>
          <p:nvPr/>
        </p:nvSpPr>
        <p:spPr>
          <a:xfrm>
            <a:off x="1112808" y="4364965"/>
            <a:ext cx="2441275" cy="1828800"/>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itchFamily="18" charset="0"/>
                <a:cs typeface="Times New Roman" pitchFamily="18" charset="0"/>
              </a:rPr>
              <a:t>Сифилис</a:t>
            </a:r>
          </a:p>
        </p:txBody>
      </p:sp>
      <p:sp>
        <p:nvSpPr>
          <p:cNvPr id="23" name="Сердце 22"/>
          <p:cNvSpPr/>
          <p:nvPr/>
        </p:nvSpPr>
        <p:spPr>
          <a:xfrm>
            <a:off x="8564236" y="4373592"/>
            <a:ext cx="2460321" cy="1820174"/>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itchFamily="18" charset="0"/>
                <a:cs typeface="Times New Roman" pitchFamily="18" charset="0"/>
              </a:rPr>
              <a:t>Генитальный герпес</a:t>
            </a:r>
          </a:p>
        </p:txBody>
      </p:sp>
      <p:sp>
        <p:nvSpPr>
          <p:cNvPr id="24" name="Сердце 23"/>
          <p:cNvSpPr/>
          <p:nvPr/>
        </p:nvSpPr>
        <p:spPr>
          <a:xfrm>
            <a:off x="4873925" y="4390845"/>
            <a:ext cx="2406770" cy="1854679"/>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latin typeface="Times New Roman" pitchFamily="18" charset="0"/>
                <a:cs typeface="Times New Roman" pitchFamily="18" charset="0"/>
              </a:rPr>
              <a:t>Хламидиоз</a:t>
            </a:r>
            <a:endParaRPr lang="ru-RU" sz="2000" dirty="0">
              <a:latin typeface="Times New Roman" pitchFamily="18" charset="0"/>
              <a:cs typeface="Times New Roman" pitchFamily="18" charset="0"/>
            </a:endParaRPr>
          </a:p>
        </p:txBody>
      </p:sp>
      <p:sp>
        <p:nvSpPr>
          <p:cNvPr id="25" name="Сердце 24"/>
          <p:cNvSpPr/>
          <p:nvPr/>
        </p:nvSpPr>
        <p:spPr>
          <a:xfrm>
            <a:off x="8659128" y="1544128"/>
            <a:ext cx="2374057" cy="187518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itchFamily="18" charset="0"/>
                <a:cs typeface="Times New Roman" pitchFamily="18" charset="0"/>
              </a:rPr>
              <a:t>Гонорея</a:t>
            </a:r>
          </a:p>
        </p:txBody>
      </p:sp>
      <p:sp>
        <p:nvSpPr>
          <p:cNvPr id="26" name="Сердце 25"/>
          <p:cNvSpPr/>
          <p:nvPr/>
        </p:nvSpPr>
        <p:spPr>
          <a:xfrm>
            <a:off x="1126906" y="1518250"/>
            <a:ext cx="2427178" cy="1880558"/>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itchFamily="18" charset="0"/>
                <a:cs typeface="Times New Roman" pitchFamily="18" charset="0"/>
              </a:rPr>
              <a:t>Гепатит В</a:t>
            </a:r>
          </a:p>
          <a:p>
            <a:pPr algn="ctr"/>
            <a:endParaRPr lang="ru-RU" sz="2000" dirty="0">
              <a:latin typeface="Times New Roman" pitchFamily="18" charset="0"/>
              <a:cs typeface="Times New Roman" pitchFamily="18" charset="0"/>
            </a:endParaRPr>
          </a:p>
        </p:txBody>
      </p:sp>
      <p:pic>
        <p:nvPicPr>
          <p:cNvPr id="11" name="Рисунок 10">
            <a:extLst>
              <a:ext uri="{FF2B5EF4-FFF2-40B4-BE49-F238E27FC236}">
                <a16:creationId xmlns:a16="http://schemas.microsoft.com/office/drawing/2014/main" id="{BF43B9E8-6AC6-7B8D-E31F-F80A04D1C881}"/>
              </a:ext>
            </a:extLst>
          </p:cNvPr>
          <p:cNvPicPr>
            <a:picLocks noChangeAspect="1"/>
          </p:cNvPicPr>
          <p:nvPr/>
        </p:nvPicPr>
        <p:blipFill>
          <a:blip r:embed="rId4"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350443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389059" y="305587"/>
            <a:ext cx="8867750" cy="441841"/>
          </a:xfrm>
        </p:spPr>
        <p:txBody>
          <a:bodyPr>
            <a:noAutofit/>
          </a:bodyPr>
          <a:lstStyle/>
          <a:p>
            <a:pPr algn="ctr"/>
            <a:r>
              <a:rPr lang="ru-RU" sz="3600" b="1" dirty="0" err="1">
                <a:solidFill>
                  <a:schemeClr val="accent1">
                    <a:lumMod val="75000"/>
                  </a:schemeClr>
                </a:solidFill>
                <a:latin typeface="Times New Roman" panose="02020603050405020304" pitchFamily="18" charset="0"/>
                <a:cs typeface="Times New Roman" panose="02020603050405020304" pitchFamily="18" charset="0"/>
              </a:rPr>
              <a:t>Хламидиоз</a:t>
            </a:r>
            <a:r>
              <a:rPr lang="ru-RU" sz="3600" b="1"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51447"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7" name="Прямоугольник 6"/>
          <p:cNvSpPr/>
          <p:nvPr/>
        </p:nvSpPr>
        <p:spPr>
          <a:xfrm>
            <a:off x="520460" y="1525727"/>
            <a:ext cx="6096000" cy="2862322"/>
          </a:xfrm>
          <a:prstGeom prst="rect">
            <a:avLst/>
          </a:prstGeom>
        </p:spPr>
        <p:txBody>
          <a:bodyPr>
            <a:spAutoFit/>
          </a:bodyPr>
          <a:lstStyle/>
          <a:p>
            <a:r>
              <a:rPr lang="ru-RU" sz="2000" dirty="0" err="1">
                <a:latin typeface="Times New Roman" pitchFamily="18" charset="0"/>
                <a:cs typeface="Times New Roman" pitchFamily="18" charset="0"/>
              </a:rPr>
              <a:t>Хламидиоз</a:t>
            </a:r>
            <a:r>
              <a:rPr lang="ru-RU" sz="2000" dirty="0">
                <a:latin typeface="Times New Roman" pitchFamily="18" charset="0"/>
                <a:cs typeface="Times New Roman" pitchFamily="18" charset="0"/>
              </a:rPr>
              <a:t> относится к заболеваниям, передающимся половым путем. Возбудитель – </a:t>
            </a:r>
            <a:r>
              <a:rPr lang="ru-RU" sz="2000" dirty="0" err="1">
                <a:latin typeface="Times New Roman" pitchFamily="18" charset="0"/>
                <a:cs typeface="Times New Roman" pitchFamily="18" charset="0"/>
              </a:rPr>
              <a:t>хламидия</a:t>
            </a:r>
            <a:r>
              <a:rPr lang="ru-RU" sz="2000" dirty="0">
                <a:latin typeface="Times New Roman" pitchFamily="18" charset="0"/>
                <a:cs typeface="Times New Roman" pitchFamily="18" charset="0"/>
              </a:rPr>
              <a:t> (</a:t>
            </a:r>
            <a:r>
              <a:rPr lang="ru-RU" sz="2000" i="1" dirty="0" err="1">
                <a:latin typeface="Times New Roman" pitchFamily="18" charset="0"/>
                <a:cs typeface="Times New Roman" pitchFamily="18" charset="0"/>
              </a:rPr>
              <a:t>Chlamydia</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trachomatis</a:t>
            </a:r>
            <a:r>
              <a:rPr lang="ru-RU" sz="2000" dirty="0">
                <a:latin typeface="Times New Roman" pitchFamily="18" charset="0"/>
                <a:cs typeface="Times New Roman" pitchFamily="18" charset="0"/>
              </a:rPr>
              <a:t>). При этом заболевании возможно поражение мочеиспускательного канала (уретры), прямой кишки, шейки матки и глаз. Поражение глотки при </a:t>
            </a:r>
            <a:r>
              <a:rPr lang="ru-RU" sz="2000" dirty="0" err="1">
                <a:latin typeface="Times New Roman" pitchFamily="18" charset="0"/>
                <a:cs typeface="Times New Roman" pitchFamily="18" charset="0"/>
              </a:rPr>
              <a:t>хламидиозе</a:t>
            </a:r>
            <a:r>
              <a:rPr lang="ru-RU" sz="2000" dirty="0">
                <a:latin typeface="Times New Roman" pitchFamily="18" charset="0"/>
                <a:cs typeface="Times New Roman" pitchFamily="18" charset="0"/>
              </a:rPr>
              <a:t> в отличие от гонореи встречается редко.</a:t>
            </a:r>
          </a:p>
          <a:p>
            <a:r>
              <a:rPr lang="ru-RU" sz="2000" dirty="0">
                <a:latin typeface="Times New Roman" pitchFamily="18" charset="0"/>
                <a:cs typeface="Times New Roman" pitchFamily="18" charset="0"/>
              </a:rPr>
              <a:t>Инкубационный период </a:t>
            </a:r>
            <a:r>
              <a:rPr lang="ru-RU" sz="2000" dirty="0" err="1">
                <a:latin typeface="Times New Roman" pitchFamily="18" charset="0"/>
                <a:cs typeface="Times New Roman" pitchFamily="18" charset="0"/>
              </a:rPr>
              <a:t>хламидиоза</a:t>
            </a:r>
            <a:r>
              <a:rPr lang="ru-RU" sz="2000" dirty="0">
                <a:latin typeface="Times New Roman" pitchFamily="18" charset="0"/>
                <a:cs typeface="Times New Roman" pitchFamily="18" charset="0"/>
              </a:rPr>
              <a:t> составляет 1-3 недели.</a:t>
            </a:r>
          </a:p>
        </p:txBody>
      </p:sp>
      <p:pic>
        <p:nvPicPr>
          <p:cNvPr id="11" name="Picture 4" descr="https://gemotest.ru/upload/medialibrary/27338/%D0%A5%D0%BB%D0%B0%D0%BC%D0%B8%D0%B4%D0%B8%D1%8F.jpg"/>
          <p:cNvPicPr>
            <a:picLocks noChangeAspect="1" noChangeArrowheads="1"/>
          </p:cNvPicPr>
          <p:nvPr/>
        </p:nvPicPr>
        <p:blipFill>
          <a:blip r:embed="rId4" cstate="print"/>
          <a:srcRect/>
          <a:stretch>
            <a:fillRect/>
          </a:stretch>
        </p:blipFill>
        <p:spPr bwMode="auto">
          <a:xfrm>
            <a:off x="7429485" y="1543910"/>
            <a:ext cx="4283260" cy="2664441"/>
          </a:xfrm>
          <a:prstGeom prst="rect">
            <a:avLst/>
          </a:prstGeom>
          <a:ln>
            <a:noFill/>
          </a:ln>
          <a:effectLst>
            <a:softEdge rad="112500"/>
          </a:effectLst>
        </p:spPr>
      </p:pic>
      <p:pic>
        <p:nvPicPr>
          <p:cNvPr id="10" name="Рисунок 9">
            <a:extLst>
              <a:ext uri="{FF2B5EF4-FFF2-40B4-BE49-F238E27FC236}">
                <a16:creationId xmlns:a16="http://schemas.microsoft.com/office/drawing/2014/main" id="{BF43B9E8-6AC6-7B8D-E31F-F80A04D1C881}"/>
              </a:ext>
            </a:extLst>
          </p:cNvPr>
          <p:cNvPicPr>
            <a:picLocks noChangeAspect="1"/>
          </p:cNvPicPr>
          <p:nvPr/>
        </p:nvPicPr>
        <p:blipFill>
          <a:blip r:embed="rId5"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user\Desktop\ИППП\ФОН ДЛЯ ИППП.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Заголовок 1"/>
          <p:cNvSpPr>
            <a:spLocks noGrp="1"/>
          </p:cNvSpPr>
          <p:nvPr>
            <p:ph type="title"/>
          </p:nvPr>
        </p:nvSpPr>
        <p:spPr>
          <a:xfrm>
            <a:off x="1389059" y="305587"/>
            <a:ext cx="8867750" cy="441841"/>
          </a:xfrm>
        </p:spPr>
        <p:txBody>
          <a:bodyPr>
            <a:noAutofit/>
          </a:bodyPr>
          <a:lstStyle/>
          <a:p>
            <a:pPr algn="ctr"/>
            <a:r>
              <a:rPr lang="ru-RU" sz="3600" b="1" dirty="0">
                <a:solidFill>
                  <a:schemeClr val="accent1">
                    <a:lumMod val="75000"/>
                  </a:schemeClr>
                </a:solidFill>
                <a:latin typeface="Times New Roman" panose="02020603050405020304" pitchFamily="18" charset="0"/>
                <a:cs typeface="Times New Roman" panose="02020603050405020304" pitchFamily="18" charset="0"/>
              </a:rPr>
              <a:t>Симптомы </a:t>
            </a:r>
            <a:r>
              <a:rPr lang="ru-RU" sz="3600" b="1" dirty="0" err="1">
                <a:solidFill>
                  <a:schemeClr val="accent1">
                    <a:lumMod val="75000"/>
                  </a:schemeClr>
                </a:solidFill>
                <a:latin typeface="Times New Roman" panose="02020603050405020304" pitchFamily="18" charset="0"/>
                <a:cs typeface="Times New Roman" panose="02020603050405020304" pitchFamily="18" charset="0"/>
              </a:rPr>
              <a:t>хламидиоза</a:t>
            </a:r>
            <a:r>
              <a:rPr lang="ru-RU" sz="3600" b="1"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3305861" y="1552552"/>
            <a:ext cx="3578018" cy="369332"/>
          </a:xfrm>
          <a:prstGeom prst="rect">
            <a:avLst/>
          </a:prstGeom>
          <a:noFill/>
        </p:spPr>
        <p:txBody>
          <a:bodyPr wrap="square" rtlCol="0">
            <a:spAutoFit/>
          </a:bodyPr>
          <a:lstStyle/>
          <a:p>
            <a:endParaRPr lang="ru-RU" dirty="0"/>
          </a:p>
        </p:txBody>
      </p:sp>
      <p:sp>
        <p:nvSpPr>
          <p:cNvPr id="9" name="Прямоугольник 8"/>
          <p:cNvSpPr/>
          <p:nvPr/>
        </p:nvSpPr>
        <p:spPr>
          <a:xfrm>
            <a:off x="451447" y="1540160"/>
            <a:ext cx="5259239" cy="369332"/>
          </a:xfrm>
          <a:prstGeom prst="rect">
            <a:avLst/>
          </a:prstGeom>
        </p:spPr>
        <p:txBody>
          <a:bodyPr wrap="square">
            <a:spAutoFit/>
          </a:bodyPr>
          <a:lstStyle/>
          <a:p>
            <a:pPr fontAlgn="ctr"/>
            <a:r>
              <a:rPr lang="ru-RU" dirty="0">
                <a:solidFill>
                  <a:srgbClr val="000000"/>
                </a:solidFill>
                <a:latin typeface="Arial" panose="020B0604020202020204" pitchFamily="34" charset="0"/>
              </a:rPr>
              <a:t> </a:t>
            </a:r>
            <a:endParaRPr lang="ru-RU" sz="2000" dirty="0">
              <a:solidFill>
                <a:srgbClr val="000000"/>
              </a:solidFill>
              <a:latin typeface="Times New Roman" pitchFamily="18" charset="0"/>
              <a:cs typeface="Times New Roman" pitchFamily="18" charset="0"/>
            </a:endParaRPr>
          </a:p>
        </p:txBody>
      </p:sp>
      <p:sp>
        <p:nvSpPr>
          <p:cNvPr id="7" name="Прямоугольник 6"/>
          <p:cNvSpPr/>
          <p:nvPr/>
        </p:nvSpPr>
        <p:spPr>
          <a:xfrm>
            <a:off x="3048000" y="2120950"/>
            <a:ext cx="6096000" cy="400110"/>
          </a:xfrm>
          <a:prstGeom prst="rect">
            <a:avLst/>
          </a:prstGeom>
        </p:spPr>
        <p:txBody>
          <a:bodyPr>
            <a:spAutoFit/>
          </a:bodyPr>
          <a:lstStyle/>
          <a:p>
            <a:endParaRPr lang="ru-RU" sz="2000" dirty="0">
              <a:latin typeface="Times New Roman" pitchFamily="18" charset="0"/>
              <a:cs typeface="Times New Roman" pitchFamily="18" charset="0"/>
            </a:endParaRPr>
          </a:p>
        </p:txBody>
      </p:sp>
      <p:sp>
        <p:nvSpPr>
          <p:cNvPr id="10" name="Прямоугольник 9"/>
          <p:cNvSpPr/>
          <p:nvPr/>
        </p:nvSpPr>
        <p:spPr>
          <a:xfrm>
            <a:off x="356556" y="974633"/>
            <a:ext cx="5718761" cy="4062651"/>
          </a:xfrm>
          <a:prstGeom prst="rect">
            <a:avLst/>
          </a:prstGeom>
        </p:spPr>
        <p:txBody>
          <a:bodyPr wrap="square">
            <a:spAutoFit/>
          </a:bodyPr>
          <a:lstStyle/>
          <a:p>
            <a:r>
              <a:rPr lang="ru-RU" sz="2000" b="1" dirty="0">
                <a:latin typeface="Times New Roman" pitchFamily="18" charset="0"/>
                <a:cs typeface="Times New Roman" pitchFamily="18" charset="0"/>
              </a:rPr>
              <a:t>У мужчин  </a:t>
            </a:r>
            <a:r>
              <a:rPr lang="ru-RU" sz="2000" dirty="0">
                <a:latin typeface="Times New Roman" pitchFamily="18" charset="0"/>
                <a:cs typeface="Times New Roman" pitchFamily="18" charset="0"/>
              </a:rPr>
              <a:t>- слизистые выделения из уретры;</a:t>
            </a:r>
          </a:p>
          <a:p>
            <a:r>
              <a:rPr lang="ru-RU" sz="2000" dirty="0">
                <a:latin typeface="Times New Roman" pitchFamily="18" charset="0"/>
                <a:cs typeface="Times New Roman" pitchFamily="18" charset="0"/>
              </a:rPr>
              <a:t>Зуд и жжение в области уретры;</a:t>
            </a:r>
          </a:p>
          <a:p>
            <a:r>
              <a:rPr lang="ru-RU" sz="2000" dirty="0">
                <a:latin typeface="Times New Roman" pitchFamily="18" charset="0"/>
                <a:cs typeface="Times New Roman" pitchFamily="18" charset="0"/>
              </a:rPr>
              <a:t>Боль в промежности, отдающая в прямую кишку;</a:t>
            </a:r>
          </a:p>
          <a:p>
            <a:r>
              <a:rPr lang="ru-RU" sz="2000" dirty="0">
                <a:latin typeface="Times New Roman" pitchFamily="18" charset="0"/>
                <a:cs typeface="Times New Roman" pitchFamily="18" charset="0"/>
              </a:rPr>
              <a:t>Болезненность во время половых контактов;</a:t>
            </a:r>
          </a:p>
          <a:p>
            <a:r>
              <a:rPr lang="ru-RU" sz="2000" dirty="0">
                <a:latin typeface="Times New Roman" pitchFamily="18" charset="0"/>
                <a:cs typeface="Times New Roman" pitchFamily="18" charset="0"/>
              </a:rPr>
              <a:t>Зуд, жжение, болезненность при мочеиспускании (дизурия);</a:t>
            </a:r>
          </a:p>
          <a:p>
            <a:r>
              <a:rPr lang="ru-RU" sz="2000" dirty="0">
                <a:latin typeface="Times New Roman" pitchFamily="18" charset="0"/>
                <a:cs typeface="Times New Roman" pitchFamily="18" charset="0"/>
              </a:rPr>
              <a:t>Появление примеси крови в сперме (</a:t>
            </a:r>
            <a:r>
              <a:rPr lang="ru-RU" sz="2000" dirty="0" err="1">
                <a:latin typeface="Times New Roman" pitchFamily="18" charset="0"/>
                <a:cs typeface="Times New Roman" pitchFamily="18" charset="0"/>
              </a:rPr>
              <a:t>гематоспермия</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Покраснение и отёчность в области наружного отверстия уретры;</a:t>
            </a:r>
          </a:p>
          <a:p>
            <a:r>
              <a:rPr lang="ru-RU" sz="2000" dirty="0">
                <a:latin typeface="Times New Roman" pitchFamily="18" charset="0"/>
                <a:cs typeface="Times New Roman" pitchFamily="18" charset="0"/>
              </a:rPr>
              <a:t>Скудные или умеренные слизистые уретральные выделения.</a:t>
            </a:r>
          </a:p>
          <a:p>
            <a:endParaRPr lang="ru-RU" dirty="0"/>
          </a:p>
        </p:txBody>
      </p:sp>
      <p:sp>
        <p:nvSpPr>
          <p:cNvPr id="11" name="Прямоугольник 10"/>
          <p:cNvSpPr/>
          <p:nvPr/>
        </p:nvSpPr>
        <p:spPr>
          <a:xfrm>
            <a:off x="6095999" y="960387"/>
            <a:ext cx="5980981" cy="4093428"/>
          </a:xfrm>
          <a:prstGeom prst="rect">
            <a:avLst/>
          </a:prstGeom>
        </p:spPr>
        <p:txBody>
          <a:bodyPr wrap="square">
            <a:spAutoFit/>
          </a:bodyPr>
          <a:lstStyle/>
          <a:p>
            <a:r>
              <a:rPr lang="ru-RU" sz="2000" b="1" dirty="0">
                <a:latin typeface="Times New Roman" pitchFamily="18" charset="0"/>
                <a:cs typeface="Times New Roman" pitchFamily="18" charset="0"/>
              </a:rPr>
              <a:t>У женщин </a:t>
            </a:r>
            <a:r>
              <a:rPr lang="ru-RU" sz="2000" dirty="0">
                <a:latin typeface="Times New Roman" pitchFamily="18" charset="0"/>
                <a:cs typeface="Times New Roman" pitchFamily="18" charset="0"/>
              </a:rPr>
              <a:t>- выделения из половых путей серо-жёлтого цвета, нередко — пенистые, с неприятным запахом;</a:t>
            </a:r>
          </a:p>
          <a:p>
            <a:r>
              <a:rPr lang="ru-RU" sz="2000" dirty="0">
                <a:latin typeface="Times New Roman" pitchFamily="18" charset="0"/>
                <a:cs typeface="Times New Roman" pitchFamily="18" charset="0"/>
              </a:rPr>
              <a:t>Зуд, жжение в области половых органов;</a:t>
            </a:r>
          </a:p>
          <a:p>
            <a:r>
              <a:rPr lang="ru-RU" sz="2000" dirty="0">
                <a:latin typeface="Times New Roman" pitchFamily="18" charset="0"/>
                <a:cs typeface="Times New Roman" pitchFamily="18" charset="0"/>
              </a:rPr>
              <a:t>Болезненность во время половых контактов;</a:t>
            </a:r>
          </a:p>
          <a:p>
            <a:r>
              <a:rPr lang="ru-RU" sz="2000" dirty="0">
                <a:latin typeface="Times New Roman" pitchFamily="18" charset="0"/>
                <a:cs typeface="Times New Roman" pitchFamily="18" charset="0"/>
              </a:rPr>
              <a:t> Болезненность при мочеиспускании;</a:t>
            </a:r>
          </a:p>
          <a:p>
            <a:r>
              <a:rPr lang="ru-RU" sz="2000" dirty="0">
                <a:latin typeface="Times New Roman" pitchFamily="18" charset="0"/>
                <a:cs typeface="Times New Roman" pitchFamily="18" charset="0"/>
              </a:rPr>
              <a:t>Дискомфорт или боль в нижней части живота;</a:t>
            </a:r>
          </a:p>
          <a:p>
            <a:r>
              <a:rPr lang="ru-RU" sz="2000" dirty="0">
                <a:latin typeface="Times New Roman" pitchFamily="18" charset="0"/>
                <a:cs typeface="Times New Roman" pitchFamily="18" charset="0"/>
              </a:rPr>
              <a:t>Эрозивно-язвенные поражения слизистой оболочки половых органов, кожи внутренней поверхности бёдер;</a:t>
            </a:r>
          </a:p>
          <a:p>
            <a:r>
              <a:rPr lang="ru-RU" sz="2000" dirty="0" err="1">
                <a:latin typeface="Times New Roman" pitchFamily="18" charset="0"/>
                <a:cs typeface="Times New Roman" pitchFamily="18" charset="0"/>
              </a:rPr>
              <a:t>Петехиальные</a:t>
            </a:r>
            <a:r>
              <a:rPr lang="ru-RU" sz="2000" dirty="0">
                <a:latin typeface="Times New Roman" pitchFamily="18" charset="0"/>
                <a:cs typeface="Times New Roman" pitchFamily="18" charset="0"/>
              </a:rPr>
              <a:t> кровоизлияния на слизистой оболочке  шейки матки.</a:t>
            </a:r>
          </a:p>
          <a:p>
            <a:r>
              <a:rPr lang="ru-RU" sz="2000" dirty="0">
                <a:latin typeface="Times New Roman" pitchFamily="18" charset="0"/>
                <a:cs typeface="Times New Roman" pitchFamily="18" charset="0"/>
              </a:rPr>
              <a:t>    </a:t>
            </a: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9060" y="4639232"/>
            <a:ext cx="4330847" cy="2097999"/>
          </a:xfrm>
          <a:prstGeom prst="rect">
            <a:avLst/>
          </a:prstGeom>
          <a:ln>
            <a:noFill/>
          </a:ln>
          <a:effectLst>
            <a:softEdge rad="112500"/>
          </a:effectLst>
        </p:spPr>
      </p:pic>
      <p:pic>
        <p:nvPicPr>
          <p:cNvPr id="13" name="Рисунок 12">
            <a:extLst>
              <a:ext uri="{FF2B5EF4-FFF2-40B4-BE49-F238E27FC236}">
                <a16:creationId xmlns:a16="http://schemas.microsoft.com/office/drawing/2014/main" id="{BF43B9E8-6AC6-7B8D-E31F-F80A04D1C881}"/>
              </a:ext>
            </a:extLst>
          </p:cNvPr>
          <p:cNvPicPr>
            <a:picLocks noChangeAspect="1"/>
          </p:cNvPicPr>
          <p:nvPr/>
        </p:nvPicPr>
        <p:blipFill>
          <a:blip r:embed="rId5" cstate="print"/>
          <a:stretch>
            <a:fillRect/>
          </a:stretch>
        </p:blipFill>
        <p:spPr>
          <a:xfrm>
            <a:off x="428707" y="121575"/>
            <a:ext cx="1949728" cy="547221"/>
          </a:xfrm>
          <a:prstGeom prst="rect">
            <a:avLst/>
          </a:prstGeom>
        </p:spPr>
      </p:pic>
    </p:spTree>
    <p:extLst>
      <p:ext uri="{BB962C8B-B14F-4D97-AF65-F5344CB8AC3E}">
        <p14:creationId xmlns:p14="http://schemas.microsoft.com/office/powerpoint/2010/main" val="41912281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2898</Words>
  <Application>Microsoft Office PowerPoint</Application>
  <PresentationFormat>Широкоэкранный</PresentationFormat>
  <Paragraphs>312</Paragraphs>
  <Slides>25</Slides>
  <Notes>18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Calibri</vt:lpstr>
      <vt:lpstr>Calibri Light</vt:lpstr>
      <vt:lpstr>Futura PT Medium</vt:lpstr>
      <vt:lpstr>Symbol</vt:lpstr>
      <vt:lpstr>Times New Roman</vt:lpstr>
      <vt:lpstr>Wingdings</vt:lpstr>
      <vt:lpstr>Тема Office</vt:lpstr>
      <vt:lpstr>Презентация PowerPoint</vt:lpstr>
      <vt:lpstr>Что такое ИППП ?</vt:lpstr>
      <vt:lpstr>Классификация ИППП:</vt:lpstr>
      <vt:lpstr>Группы повышенного риска:</vt:lpstr>
      <vt:lpstr>Пути передачи:</vt:lpstr>
      <vt:lpstr>Симптомы половых инфекций:</vt:lpstr>
      <vt:lpstr>Наиболее распространенные ИППП:</vt:lpstr>
      <vt:lpstr>Хламидиоз:</vt:lpstr>
      <vt:lpstr>Симптомы хламидиоза:</vt:lpstr>
      <vt:lpstr>Гонорея:</vt:lpstr>
      <vt:lpstr>Симптомы острой формы гонореи:</vt:lpstr>
      <vt:lpstr>При гонорее могут поражаться не только половые органы !</vt:lpstr>
      <vt:lpstr>Трихомониаз:</vt:lpstr>
      <vt:lpstr>Симптомы трихомониаза:</vt:lpstr>
      <vt:lpstr>Сифилис:</vt:lpstr>
      <vt:lpstr>Генитальный герпес:</vt:lpstr>
      <vt:lpstr>Вирусный гепатит В:</vt:lpstr>
      <vt:lpstr>ВИЧ - инфекция:</vt:lpstr>
      <vt:lpstr>Профилактика ИППП:</vt:lpstr>
      <vt:lpstr>Тактика безопасного полового поведения:</vt:lpstr>
      <vt:lpstr>Последствия ИППП :</vt:lpstr>
      <vt:lpstr>Презентация PowerPoint</vt:lpstr>
      <vt:lpstr>Мы в Интернете</vt:lpstr>
      <vt:lpstr>Мы в соцсетях</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Проведение диспансеризации и профилактических медицинских осмотров</dc:title>
  <dc:creator>Пользователь</dc:creator>
  <cp:lastModifiedBy>Ольга</cp:lastModifiedBy>
  <cp:revision>194</cp:revision>
  <dcterms:created xsi:type="dcterms:W3CDTF">2024-03-05T03:19:09Z</dcterms:created>
  <dcterms:modified xsi:type="dcterms:W3CDTF">2024-04-23T04:01:53Z</dcterms:modified>
</cp:coreProperties>
</file>