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4" r:id="rId2"/>
    <p:sldId id="258" r:id="rId3"/>
    <p:sldId id="290" r:id="rId4"/>
    <p:sldId id="343" r:id="rId5"/>
    <p:sldId id="294" r:id="rId6"/>
    <p:sldId id="259" r:id="rId7"/>
    <p:sldId id="362" r:id="rId8"/>
    <p:sldId id="344" r:id="rId9"/>
    <p:sldId id="347" r:id="rId10"/>
    <p:sldId id="350" r:id="rId11"/>
    <p:sldId id="363" r:id="rId12"/>
    <p:sldId id="349" r:id="rId13"/>
    <p:sldId id="351" r:id="rId14"/>
    <p:sldId id="311" r:id="rId15"/>
    <p:sldId id="352" r:id="rId16"/>
    <p:sldId id="291" r:id="rId17"/>
    <p:sldId id="348" r:id="rId18"/>
    <p:sldId id="357" r:id="rId19"/>
    <p:sldId id="358" r:id="rId20"/>
    <p:sldId id="359" r:id="rId21"/>
    <p:sldId id="360" r:id="rId22"/>
    <p:sldId id="361" r:id="rId23"/>
    <p:sldId id="369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746" userDrawn="1">
          <p15:clr>
            <a:srgbClr val="A4A3A4"/>
          </p15:clr>
        </p15:guide>
        <p15:guide id="4" pos="4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ABD2E1"/>
    <a:srgbClr val="99DAB9"/>
    <a:srgbClr val="C0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9406" autoAdjust="0"/>
  </p:normalViewPr>
  <p:slideViewPr>
    <p:cSldViewPr snapToGrid="0" showGuides="1">
      <p:cViewPr varScale="1">
        <p:scale>
          <a:sx n="114" d="100"/>
          <a:sy n="114" d="100"/>
        </p:scale>
        <p:origin x="1452" y="102"/>
      </p:cViewPr>
      <p:guideLst>
        <p:guide orient="horz" pos="2160"/>
        <p:guide pos="2880"/>
        <p:guide pos="1746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DCAF-94A1-4687-A463-107B2809ADAD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4D79-4BAE-489F-AE6F-76E64876A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6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publications/i/item/978924154991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publications/i/item/978924154991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+mn-lt"/>
              </a:rPr>
              <a:t>Охрана материнства и детства – приоритетное направление в здравоохранении любой страны, которая включает в себя систему государственных общественных и медицинских мероприятий, обеспечивающих рождение здорового ребенка, правильное и всестороннее развитие подрастающего поколения, предупреждение и лечение болезней женщин и детей. </a:t>
            </a:r>
            <a:br>
              <a:rPr lang="ru-RU" dirty="0"/>
            </a:br>
            <a:r>
              <a:rPr lang="ru-RU" sz="1400" dirty="0">
                <a:solidFill>
                  <a:srgbClr val="FF0000"/>
                </a:solidFill>
                <a:latin typeface="+mn-lt"/>
              </a:rPr>
              <a:t>Недаром еще в древности говорили: </a:t>
            </a:r>
            <a:br>
              <a:rPr lang="ru-RU" sz="1400" dirty="0">
                <a:solidFill>
                  <a:srgbClr val="FF0000"/>
                </a:solidFill>
                <a:latin typeface="+mn-lt"/>
              </a:rPr>
            </a:br>
            <a:r>
              <a:rPr lang="ru-RU" sz="1400" dirty="0">
                <a:solidFill>
                  <a:srgbClr val="FF0000"/>
                </a:solidFill>
                <a:latin typeface="+mn-lt"/>
              </a:rPr>
              <a:t>«В здоровом теле женщины находится будущее народа» </a:t>
            </a:r>
            <a:br>
              <a:rPr lang="ru-RU" sz="1400" dirty="0">
                <a:solidFill>
                  <a:srgbClr val="FF0000"/>
                </a:solidFill>
                <a:latin typeface="+mn-lt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Росстата в 2018 году было зафиксировано 567,1 тысячи официальных «выкидышей». Это значительное снижение по сравнению с 2000 годом, когда уровень абортов, зафиксированных в РФ, составлял 2138,8 тысячи.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сборнике Росстата рассматривается общая статистика прерывания беременности в РСФСР и далее в России с 1990 по 2018 год. Можно заметить, что процент учтённых абортов в России чётко снижается. В 1990 году беременность была прервана у 4103,4 тысяч женщин в государственных и частных медицинских учреждениях. Это показывает, что численность «выкидышей» снизилась более чем в 7 раз.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Прогноз и влияние на демографию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Исследователи утверждают, что фактор проведения операций по прерыванию беременности в России не меняет общей демографической ситуации в стране. Сравнивая, сколько проводится абортов в год в России и сколько детей рождается на свет можно обнаружить, что тенденция стоит на месте в течение нескольких десятков лет. В том же самом 2018 году на 100 родившихся малышей приходилось 46 «выкидышей». Такой же результат был отмечен и в 2017 году. Если заглянуть в прошлое более глубоко, чтобы посмотреть, например, сколько абортов обратившимся женщинам в России было в 1925 году, цифры изменятся не намного (43 случая избавления от детей на 100 рождений). 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определённые наработки со стороны правительства и министерства здравоохранения страны по дальнейшему снижению количества абортов. Сюда, в частности, входит возведение перинатальных центров, программа оказания помощи молодым семьям.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5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Росстата в 2018 году было зафиксировано 567,1 тысячи официальных «выкидышей». Это значительное снижение по сравнению с 2000 годом, когда уровень абортов, зафиксированных в РФ, составлял 2138,8 тысячи.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сборнике Росстата рассматривается общая статистика прерывания беременности в РСФСР и далее в России с 1990 по 2018 год. Можно заметить, что процент учтённых абортов в России чётко снижается. В 1990 году беременность была прервана у 4103,4 тысяч женщин в государственных и частных медицинских учреждениях. Это показывает, что численность «выкидышей» снизилась более чем в 7 раз.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Прогноз и влияние на демографию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Исследователи утверждают, что фактор проведения операций по прерыванию беременности в России не меняет общей демографической ситуации в стране. Сравнивая, сколько проводится абортов в год в России и сколько детей рождается на свет можно обнаружить, что тенденция стоит на месте в течение нескольких десятков лет. В том же самом 2018 году на 100 родившихся малышей приходилось 46 «выкидышей». Такой же результат был отмечен и в 2017 году. Если заглянуть в прошлое более глубоко, чтобы посмотреть, например, сколько абортов обратившимся женщинам в России было в 1925 году, цифры изменятся не намного (43 случая избавления от детей на 100 рождений). 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определённые наработки со стороны правительства и министерства здравоохранения страны по дальнейшему снижению количества абортов. Сюда, в частности, входит возведение перинатальных центров, программа оказания помощи молодым семьям.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5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F7CAE-996A-45D0-A9F7-1ED1793FB55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F3AA1C2A-5FBC-4B2A-8851-460F472FF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8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всем мире более трех из каждых 10 женщин и новорожденных в настоящее время не получают послеродовой помощи в первые дни после рождения – в период, когда происходит большинство случаев материнской и младенческой смертности. В то же время физические и эмоциональные последствия родов – от повреждения тканей до хронических болей и травм – могут быть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инвалидизирующими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проведения соответствующей терапии, однако они нередко легко поддаются лечению, если необходимая помощь оказывается своевременно.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Рекомендации ВОЗ по оказанию дородовой помощи для формирования положительного опыта беременности</a:t>
            </a:r>
            <a:endParaRPr lang="ru-R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«Необходимость оказания качественной помощи матерям и новорожденным сохраняется и после рождения ребенка, – сказал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директор Департамента ВОЗ по охране здоровья матерей, новорожденных, детей и подростков и вопросам старения д-р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Аншу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Банерджи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Действительно, рождение ребенка – это момент, который меняет жизнь и который связан с любовью, надеждой и волнением, однако он также может вызывать беспрецедентный стресс и беспокойство. Родителям, особенно женщинам, потребностям которых нередко не уделяется должного внимания, когда рождается ребенок, необходимы сильные системы оказания помощи и поддержки».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решения неотложных проблем со здоровьем, эти первые недели после рождения имеют решающее значение для налаживания взаимоотношений и выработки моделей поведения, которые влияют на развитие и здоровье детей в долгосрочной перспективе. Эти руководящие принципы включают рекомендации в отношении консультирования по вопросам грудного вскармливания в целях оказания помощи в формировании привязанности и выработке удобной позиции при кормлении грудью и оказания поддержки родителям в обеспечении ответственного ухода за новорожденными.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всем мире более трех из каждых 10 женщин и новорожденных в настоящее время не получают послеродовой помощи в первые дни после рождения – в период, когда происходит большинство случаев материнской и младенческой смертности. В то же время физические и эмоциональные последствия родов – от повреждения тканей до хронических болей и травм – могут быть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инвалидизирующими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проведения соответствующей терапии, однако они нередко легко поддаются лечению, если необходимая помощь оказывается своевременно.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Рекомендации ВОЗ по оказанию дородовой помощи для формирования положительного опыта беременности</a:t>
            </a:r>
            <a:endParaRPr lang="ru-R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«Необходимость оказания качественной помощи матерям и новорожденным сохраняется и после рождения ребенка, – сказал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директор Департамента ВОЗ по охране здоровья матерей, новорожденных, детей и подростков и вопросам старения д-р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Аншу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Банерджи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Действительно, рождение ребенка – это момент, который меняет жизнь и который связан с любовью, надеждой и волнением, однако он также может вызывать беспрецедентный стресс и беспокойство. Родителям, особенно женщинам, потребностям которых нередко не уделяется должного внимания, когда рождается ребенок, необходимы сильные системы оказания помощи и поддержки».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решения неотложных проблем со здоровьем, эти первые недели после рождения имеют решающее значение для налаживания взаимоотношений и выработки моделей поведения, которые влияют на развитие и здоровье детей в долгосрочной перспективе. Эти руководящие принципы включают рекомендации в отношении консультирования по вопросам грудного вскармливания в целях оказания помощи в формировании привязанности и выработке удобной позиции при кормлении грудью и оказания поддержки родителям в обеспечении ответственного ухода за новорожденными.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200" dirty="0">
                <a:latin typeface="+mn-lt"/>
              </a:rPr>
              <a:t>В системе охраны материнства и детства различают следующие этапы оказания медико-социальной помощи: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1-й этап</a:t>
            </a:r>
            <a:r>
              <a:rPr lang="ru-RU" sz="1200" b="0" dirty="0">
                <a:latin typeface="+mn-lt"/>
              </a:rPr>
              <a:t> – оказание помощи женщине вне беременности, подготовка ее к материнству. На данном этапе большую роль играют женские консультации, центры планирования семьи, медико-генетические консультации;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2-й этап</a:t>
            </a:r>
            <a:r>
              <a:rPr lang="ru-RU" sz="1200" b="0" dirty="0">
                <a:latin typeface="+mn-lt"/>
              </a:rPr>
              <a:t> – лечебно-профилактическая помощь беременным в целях сохранения здоровья плода и беременной женщины. На данном этапе главная роль принадлежит женским консультациям, отделениям патологии беременности акушерских стационаров, санаториям для беременных;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3-й этап</a:t>
            </a:r>
            <a:r>
              <a:rPr lang="ru-RU" sz="1200" b="0" dirty="0">
                <a:latin typeface="+mn-lt"/>
              </a:rPr>
              <a:t> – лечебно-профилактическая помощь в родах в целях охраны здоровья плода и женщины. Весь объем этой помощи оказывается в акушерских отделениях родильных домов;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4-й этап</a:t>
            </a:r>
            <a:r>
              <a:rPr lang="ru-RU" sz="1200" b="0" dirty="0">
                <a:latin typeface="+mn-lt"/>
              </a:rPr>
              <a:t> – охрана здоровья новорожденного: контроль за правильным вскармливанием, наблюдение за физиологическим развитием, уход за новорожденным, оказание лечебной помощи в отделениях новорожденных родильных домов и патологии новорожденных детских больниц;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5-й этап</a:t>
            </a:r>
            <a:r>
              <a:rPr lang="ru-RU" sz="1200" b="0" dirty="0">
                <a:latin typeface="+mn-lt"/>
              </a:rPr>
              <a:t> – охрана здоровья ребенка в дошкольный период: контроль за физическим развитием, рациональным питанием, иммунологическим статусом ребенка;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6-й этап</a:t>
            </a:r>
            <a:r>
              <a:rPr lang="ru-RU" sz="1200" b="0" dirty="0">
                <a:latin typeface="+mn-lt"/>
              </a:rPr>
              <a:t> – охрана здоровья ребенка в период школьного возраста: контроль за физическим развитием, коррекция отклонений в состоянии здоровья детей.</a:t>
            </a:r>
          </a:p>
          <a:p>
            <a:pPr lvl="0"/>
            <a:br>
              <a:rPr lang="ru-RU" sz="1200" b="0" dirty="0">
                <a:latin typeface="+mn-lt"/>
              </a:rPr>
            </a:br>
            <a:endParaRPr lang="ru-RU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0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неблагоприятных факторов, разрушающих здоровье женщины, является аборт — искусственное прерывание беременности. Каждая процедура такого рода отрицательно сказывается на здоровье женщины и на будущей беременности.  Самыми распространенными последствиями прерывания беременности являются воспаление детородных органов и бесплодие женщины.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 статистики производства абортов в РФ имеет свои особенности, если сравнивать данную категорию с другими странами. В России учитываются самопроизвольные аборты.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Принудительно прерванная беременность на основании медицинских или социальных показаний – явление, оцениваемое людьми по-разному. Общество относится к нему неоднозначно. Статистика абортов собранная по странам мира на 2019 год не даёт повода для оптимизма. Более 50% беременностей – это прерывание их по разным причинам. Население планеты стареет на фоне снижения рождаемости. 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Россия стоит в первых рядах.  Закономерно, что предпринимаются шаги для улучшения ситуации на уровне законодательства.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уже известно, в России, по данным на 2018 год, наблюдалось ежегодное снижение численности прерывания беременностей начиная с начала 90-х годов. Динамика, которую показала статистика по выявленному числу абортов в России 2019 году, дала понять, что уровень почти сохранился по сравнению с предыдущим периодом. Но в целом за семь последних лет численность проведения операций по прерыванию беременностей ушла в минус на 39%.</a:t>
            </a:r>
          </a:p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оценке Росстата, в России более 50 % всех беременностей заканчиваются абортом. Каждый пятый аборт выполняется у подростков до 18 лет, при этом в возрасте до 15 лет 98 % беременностей заканчиваются абортом, а в возрасте 15–17 лет — 70 %. Серьезной проблемой является достаточно высокий уровень абортов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первобеременных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составляет 11,5 % от общего числа. Причем до 16,8 % абортов дают различные осложнения, а 7–8 % женщин после них становятся бесплодными [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неблагоприятных факторов, разрушающих здоровье женщины, является аборт — искусственное прерывание беременности. Каждая процедура такого рода отрицательно сказывается на здоровье женщины и на будущей беременности.  Самыми распространенными последствиями прерывания беременности являются воспаление детородных органов и бесплодие женщины.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 статистики производства абортов в РФ имеет свои особенности, если сравнивать данную категорию с другими странами. В России учитываются самопроизвольные аборты.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Принудительно прерванная беременность на основании медицинских или социальных показаний – явление, оцениваемое людьми по-разному. Общество относится к нему неоднозначно. Статистика абортов собранная по странам мира на 2019 год не даёт повода для оптимизма. Более 50% беременностей – это прерывание их по разным причинам. Население планеты стареет на фоне снижения рождаемости. 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Россия стоит в первых рядах.  Закономерно, что предпринимаются шаги для улучшения ситуации на уровне законодательства.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уже известно, в России, по данным на 2018 год, наблюдалось ежегодное снижение численности прерывания беременностей начиная с начала 90-х годов. Динамика, которую показала статистика по выявленному числу абортов в России 2019 году, дала понять, что уровень почти сохранился по сравнению с предыдущим периодом. Но в целом за семь последних лет численность проведения операций по прерыванию беременностей ушла в минус на 39%.</a:t>
            </a:r>
          </a:p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оценке Росстата, в России более 50 % всех беременностей заканчиваются абортом. Каждый пятый аборт выполняется у подростков до 18 лет, при этом в возрасте до 15 лет 98 % беременностей заканчиваются абортом, а в возрасте 15–17 лет — 70 %. Серьезной проблемой является достаточно высокий уровень абортов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первобеременных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составляет 11,5 % от общего числа. Причем до 16,8 % абортов дают различные осложнения, а 7–8 % женщин после них становятся бесплодными [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неблагоприятных факторов, разрушающих здоровье женщины, является аборт — искусственное прерывание беременности. Каждая процедура такого рода отрицательно сказывается на здоровье женщины и на будущей беременности.  Самыми распространенными последствиями прерывания беременности являются воспаление детородных органов и бесплодие женщины.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 статистики производства абортов в РФ имеет свои особенности, если сравнивать данную категорию с другими странами. В России учитываются самопроизвольные аборты.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Принудительно прерванная беременность на основании медицинских или социальных показаний – явление, оцениваемое людьми по-разному. Общество относится к нему неоднозначно. Статистика абортов собранная по странам мира на 2019 год не даёт повода для оптимизма. Более 50% беременностей – это прерывание их по разным причинам. Население планеты стареет на фоне снижения рождаемости. 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Россия стоит в первых рядах.  Закономерно, что предпринимаются шаги для улучшения ситуации на уровне законодательства.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уже известно, в России, по данным на 2018 год, наблюдалось ежегодное снижение численности прерывания беременностей начиная с начала 90-х годов. Динамика, которую показала статистика по выявленному числу абортов в России 2019 году, дала понять, что уровень почти сохранился по сравнению с предыдущим периодом. Но в целом за семь последних лет численность проведения операций по прерыванию беременностей ушла в минус на 39%.</a:t>
            </a:r>
          </a:p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оценке Росстата, в России более 50 % всех беременностей заканчиваются абортом. Каждый пятый аборт выполняется у подростков до 18 лет, при этом в возрасте до 15 лет 98 % беременностей заканчиваются абортом, а в возрасте 15–17 лет — 70 %. Серьезной проблемой является достаточно высокий уровень абортов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первобеременных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составляет 11,5 % от общего числа. Причем до 16,8 % абортов дают различные осложнения, а 7–8 % женщин после них становятся бесплодными [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dirty="0"/>
            </a:b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решения демографических проблем правительством РФ в 2019 году принят национальный проект «Демография», основная цель которого – добиться естественного прироста численности населения и увеличить продолжительность жизни. Уже принят большой «демографический пакет», который, прежде всего, направлен на поддержку рождаемости.</a:t>
            </a:r>
          </a:p>
          <a:p>
            <a:pPr marL="0" indent="0">
              <a:buNone/>
            </a:pPr>
            <a:r>
              <a:rPr lang="ru-RU" dirty="0"/>
              <a:t>В России ситуация с демографией не самая лучшая: </a:t>
            </a:r>
          </a:p>
          <a:p>
            <a:pPr marL="0" indent="0">
              <a:buNone/>
            </a:pPr>
            <a:r>
              <a:rPr lang="ru-RU" dirty="0"/>
              <a:t>в 2020 году на территории нашей страны родилось 1 млн 435,8 тысяч детей, а умерло 2 млн 124,5 тысяч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повышения показателей рождаемости, российское государство предприняло ряд эффективных мер в виде введения материнского капитала, предоставления различных льгот многодетным семьям, создания условий для профессионального обучения женщин. Особое место также уделяется развитию системы дошкольных образовательных учреждений и иных организаций, предоставляющих услуги в области присмотра и ухода за детьми и обеспечение их доступности; поддержке молодых и многодетных семей; профилактике абортов; поддержке ответственного отцовства.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002-KIMS BUSINESS\007-02-Googleslidesppt\02-GSppt-Contents-Kim\20170215\03-abs\item03-png.png">
            <a:extLst>
              <a:ext uri="{FF2B5EF4-FFF2-40B4-BE49-F238E27FC236}">
                <a16:creationId xmlns:a16="http://schemas.microsoft.com/office/drawing/2014/main" id="{49A3D95C-35D8-4DA0-AF72-0F9979F5A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1586" cy="31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Googleslidesppt\02-GSppt-Contents-Kim\20170215\03-abs\item02-png.png">
            <a:extLst>
              <a:ext uri="{FF2B5EF4-FFF2-40B4-BE49-F238E27FC236}">
                <a16:creationId xmlns:a16="http://schemas.microsoft.com/office/drawing/2014/main" id="{4E702A32-EC66-41FD-8FFF-6C9215C4C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24" y="4286250"/>
            <a:ext cx="238327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1726" y="3221763"/>
            <a:ext cx="6503499" cy="17751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636" y="5020640"/>
            <a:ext cx="6520589" cy="122633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2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9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42445"/>
            <a:ext cx="8426450" cy="4134517"/>
          </a:xfrm>
        </p:spPr>
        <p:txBody>
          <a:bodyPr>
            <a:normAutofit/>
          </a:bodyPr>
          <a:lstStyle>
            <a:lvl1pPr marL="35877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5100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E:\002-KIMS BUSINESS\007-02-Googleslidesppt\02-GSppt-Contents-Kim\20170215\03-abs\item03-png.png">
            <a:extLst>
              <a:ext uri="{FF2B5EF4-FFF2-40B4-BE49-F238E27FC236}">
                <a16:creationId xmlns:a16="http://schemas.microsoft.com/office/drawing/2014/main" id="{BE2493AC-36A3-4BBB-B9F0-39557615C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874" y="0"/>
            <a:ext cx="1791126" cy="17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Googleslidesppt\02-GSppt-Contents-Kim\20170215\03-abs\item02-png.png">
            <a:extLst>
              <a:ext uri="{FF2B5EF4-FFF2-40B4-BE49-F238E27FC236}">
                <a16:creationId xmlns:a16="http://schemas.microsoft.com/office/drawing/2014/main" id="{99E0F569-4DE5-4E02-B6EF-4803B474C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17278"/>
            <a:ext cx="1983836" cy="21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1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8300"/>
            <a:ext cx="8426450" cy="1322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042445"/>
            <a:ext cx="8426450" cy="4134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73B-FBC8-4113-9042-EC87FB0C918B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8775" algn="just" defTabSz="914400" rtl="0" eaLnBrk="1" latinLnBrk="0" hangingPunct="1">
        <a:lnSpc>
          <a:spcPct val="100000"/>
        </a:lnSpc>
        <a:spcBef>
          <a:spcPts val="10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5100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3875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6EA25-38C4-B7EC-EFEC-DE40F4886607}"/>
              </a:ext>
            </a:extLst>
          </p:cNvPr>
          <p:cNvSpPr txBox="1"/>
          <p:nvPr/>
        </p:nvSpPr>
        <p:spPr>
          <a:xfrm>
            <a:off x="518962" y="1635760"/>
            <a:ext cx="810607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 МЕДИЦИНСКИХ ОРГАНИЗАЦИЙ В РАМКАХ ИСПОЛНЕНИЯ ПЛАНОВ ПРОВЕДЕНИЯ РЕГИОНАЛЬНЫХ ТЕМАТИЧЕСКИХ МЕРОПРИЯТИЙ ПО ПРОФИЛАКТИКЕ ЗАБОЛЕВАНИЙ И ПОДДЕРЖКЕ ЗДОРОВОГО ОБРАЗА ЖИЗНИ НА ТЕРРИТОРИИ КУЗБАССА В 2024 ГОДУ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081AD-2516-D78F-4A1E-CC590471929D}"/>
              </a:ext>
            </a:extLst>
          </p:cNvPr>
          <p:cNvSpPr txBox="1"/>
          <p:nvPr/>
        </p:nvSpPr>
        <p:spPr>
          <a:xfrm>
            <a:off x="1750553" y="2944288"/>
            <a:ext cx="643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E69837-549D-43B0-A743-C8BD0322F3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345440"/>
            <a:ext cx="1956986" cy="56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5273" y="4852908"/>
            <a:ext cx="4429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AD3E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2024 года</a:t>
            </a:r>
          </a:p>
        </p:txBody>
      </p:sp>
      <p:pic>
        <p:nvPicPr>
          <p:cNvPr id="8" name="Picture 2" descr="C:\Users\user\Downloads\photo1709547805.jpeg">
            <a:extLst>
              <a:ext uri="{FF2B5EF4-FFF2-40B4-BE49-F238E27FC236}">
                <a16:creationId xmlns:a16="http://schemas.microsoft.com/office/drawing/2014/main" id="{CB4A754B-AAB1-7F04-FC34-5EA1ABC56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960" t="18584" r="26373" b="17404"/>
          <a:stretch/>
        </p:blipFill>
        <p:spPr bwMode="auto">
          <a:xfrm>
            <a:off x="269888" y="136760"/>
            <a:ext cx="1583129" cy="12215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962" y="3372782"/>
            <a:ext cx="85363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сохранения здоровья легких </a:t>
            </a:r>
          </a:p>
        </p:txBody>
      </p:sp>
    </p:spTree>
    <p:extLst>
      <p:ext uri="{BB962C8B-B14F-4D97-AF65-F5344CB8AC3E}">
        <p14:creationId xmlns:p14="http://schemas.microsoft.com/office/powerpoint/2010/main" val="132101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388533"/>
            <a:ext cx="8499186" cy="478842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Бронхиальная астма с поздним дебютом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: чаще страдают взрослые, женщины, аллергии часто нет, лекарства для ингаляций обычно нужны в высоких дозах или малоэффективны</a:t>
            </a:r>
          </a:p>
          <a:p>
            <a:pPr lvl="0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Бронхиальная астма с фиксированной обструкцией дыхательных путей: 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некоторые пациенты с длительным течением астмы развивают фиксированную обструкцию дыхательных путей, которая формируется вследствие изменения структуры бронхиальной стенки. Причинами могут быть особенности течения заболевания, отсутствие ингаляций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глюкокортикостероида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для лечения астмы и другие</a:t>
            </a:r>
          </a:p>
          <a:p>
            <a:pPr marL="0" lvl="0" indent="0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     Бронхиальная астма у больных с     ожирением: 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характеризуется    выраженными респираторными симптомами, не связанными с эозинофильным воспалением. Нормализация массы тела приводит к существенному регрессу симптомов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397934"/>
            <a:ext cx="846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99533" y="3099497"/>
            <a:ext cx="8094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267" y="304800"/>
            <a:ext cx="67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Гетерогенность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бронхиальной астмы обусловлена различными фенотипами заболевания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267" y="397934"/>
            <a:ext cx="846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7346" name="Picture 2" descr="https://petshop-vrn.ru/wp-content/uploads/5/8/b/58ba832ecaed051d3da27f4314fce3b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07" y="1291430"/>
            <a:ext cx="7185026" cy="53887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9068" y="636600"/>
            <a:ext cx="6333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Причины появления и развития БА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244601"/>
            <a:ext cx="8333028" cy="4932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b="1" dirty="0">
              <a:latin typeface="+mn-lt"/>
            </a:endParaRP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Наследственная предрасположенность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Аллергия (пищевая, пыльцевая, бытовая и др.)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Факторы окружающей среды, включая профессионально-производственные (некоторые растения, например амброзия; плохая экология, респираторные вирусные инфекции и др.)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Курение, включая курение родителей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Ожирение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Искусственное вскармливание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Прием антибиотиков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ацетаминофена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первый год жизни (при наличии показаний могут быть жизненно необходимы)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Прием некоторых других препаратов (аспирина, некоторых обезболивающих,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бета-адреноблокаторов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др.)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397934"/>
            <a:ext cx="846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465667" y="85906"/>
            <a:ext cx="82245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Доказана связь астмы со следующими факторами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549399"/>
            <a:ext cx="8499186" cy="4627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397934"/>
            <a:ext cx="846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Факторы риска развития астмы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99533" y="1599445"/>
            <a:ext cx="809413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аллергены внутри помещений (например, клещи домашней пыли в постельных принадлежностях, ковры и мягкая мебель, загрязнение воздуха и перхоть домашних животных)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аллергены вне помещений (такие как цветочная пыльца и плесень)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табачный дым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химические раздражающие вещества на рабочих местах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холодный воздух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крайнее эмоциональное возбуждение (гнев или страхи) физические упражнения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некоторые лекарственные средства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урбанизация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939800"/>
            <a:ext cx="8499186" cy="5237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+mn-lt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кашель и тяжесть в груди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экспираторная одышка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свистящее дыхание</a:t>
            </a:r>
          </a:p>
          <a:p>
            <a:pP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    Признаки бронхиальной астмы изменчивы по тяжести, частоте появления и зависят от контакта с различными аллергенами и другими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триггерными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факторами. Зависят они и от подобранного противоастматического лечения, количества и тяжести сопутствующих заболеваний. Чаще всего симптомы БА беспокоят в ночное время или в ранние утренние часы, а также после физических усилий, что приводит к снижению физической активности больных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3134" y="186266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Симптомы бронхиальной астмы</a:t>
            </a:r>
          </a:p>
        </p:txBody>
      </p:sp>
      <p:pic>
        <p:nvPicPr>
          <p:cNvPr id="20482" name="Picture 2" descr="аст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7" y="945422"/>
            <a:ext cx="4414305" cy="248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330037"/>
            <a:ext cx="8499186" cy="4846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8733" y="381000"/>
            <a:ext cx="4868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бронхиальной астмы: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867" y="1007533"/>
            <a:ext cx="762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устраните контакт с возможными аллергенами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откажитесь от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табакокурения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(в том числе пассивного)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содержите дом в чистоте, регулярно проветривайте жилое помещение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исключите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высокоаллергенные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продукты питания из повседневного рациона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используйте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гипоаллергенные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косметику, стиральные порошки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дезинфектанты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используйте духи, дезодоранты, освежители воздуха, ароматические свечи</a:t>
            </a:r>
          </a:p>
          <a:p>
            <a:pPr lvl="0" algn="just"/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используйте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антиаллергенные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подушки и одеяла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ограничьте общение с домашними животными, рыбками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28601"/>
            <a:ext cx="8515061" cy="3699932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ea typeface="Times New Roman" pitchFamily="18" charset="0"/>
              </a:rPr>
              <a:t>Профилактика бронхиальной астмы: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50969"/>
            <a:ext cx="688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закаляйтесь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своевременно лечите респираторные заболевания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старайтесь, чтобы в вашем доме было как можно меньше ковров и мягких игрушек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уменьшите количество комнатных растений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замените тяжелые плотные шторы легко стирающимися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уберите все книги в застекленные полки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вакцинируйтесь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(против гриппа, пневмококка)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6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101600"/>
            <a:ext cx="8515061" cy="855133"/>
          </a:xfrm>
        </p:spPr>
        <p:txBody>
          <a:bodyPr>
            <a:normAutofit fontScale="90000"/>
          </a:bodyPr>
          <a:lstStyle/>
          <a:p>
            <a:pPr marL="0" indent="0"/>
            <a:br>
              <a:rPr lang="ru-RU" sz="2200" dirty="0">
                <a:latin typeface="+mn-lt"/>
              </a:rPr>
            </a:br>
            <a:r>
              <a:rPr lang="ru-RU" sz="3100" spc="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в современных условиях</a:t>
            </a:r>
            <a:endParaRPr lang="ru-RU" sz="3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020" y="509451"/>
            <a:ext cx="4611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007533"/>
            <a:ext cx="3674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– одна из форм наркотической зависимости, массово распространенная среди населения </a:t>
            </a:r>
          </a:p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Наиболее уязвимая категория - дети, молодежь, беременные, люди работоспособного возраста</a:t>
            </a:r>
          </a:p>
          <a:p>
            <a:pPr lvl="0" algn="just" defTabSz="914400">
              <a:defRPr/>
            </a:pP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defTabSz="914400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Женский организм, в отличие от мужского:</a:t>
            </a:r>
          </a:p>
          <a:p>
            <a:pPr lvl="0" algn="just" defTabSz="91440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восприимчивее и слабее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более подвержен вредным воздействиям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быстрее изнашивается и стареет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F91A2-54D2-EC3F-9CDF-ECEB83A5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12753" r="26629" b="14899"/>
          <a:stretch/>
        </p:blipFill>
        <p:spPr>
          <a:xfrm>
            <a:off x="5297410" y="914402"/>
            <a:ext cx="2610458" cy="230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27720F-725E-B795-BFB3-66D56AF51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991589"/>
            <a:ext cx="2531534" cy="233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35001" y="4730520"/>
            <a:ext cx="363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данным ВОЗ, курение является причиной: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90%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смертей от рака легких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75%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от хронического бронхита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25%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от ишемической болезни сердца</a:t>
            </a:r>
          </a:p>
        </p:txBody>
      </p:sp>
    </p:spTree>
    <p:extLst>
      <p:ext uri="{BB962C8B-B14F-4D97-AF65-F5344CB8AC3E}">
        <p14:creationId xmlns:p14="http://schemas.microsoft.com/office/powerpoint/2010/main" val="82886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0B696-4D07-9078-A7E9-5E6B2E62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647" y="297346"/>
            <a:ext cx="3986707" cy="63610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входит в состав сигареты?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DD3B2-25CA-8443-7970-3639368E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46" y="1003921"/>
            <a:ext cx="5002364" cy="48126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контактные канцерогены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органоспецифические канцерогенные вещества 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(вызывают рак пищевода, поджелудочной железы, почечных лоханок, мочевого пузыря)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нитрозамины, образованные из никотина при реакции с компонентами воздуха 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(никель, кадмий, полоний-210)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никотин – наркотическое вещество, формирующее стойкую зависимость, тромбообразование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повреждает эндотелиальные клетки крупных и мелких сосудов способствует развитию атеросклероза </a:t>
            </a:r>
            <a:r>
              <a:rPr lang="ru-RU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(повышает уровень холестерина в крови)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приводит к поражению сосудов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нарушает мозговое кровообращение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способствует развитию ишемической болезни сердца, гипертонии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3DDBC-D75B-D179-E7EE-4F64D695B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95" y="1503813"/>
            <a:ext cx="2092438" cy="210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B7007-9582-11BC-108A-4542DD48B27F}"/>
              </a:ext>
            </a:extLst>
          </p:cNvPr>
          <p:cNvSpPr txBox="1"/>
          <p:nvPr/>
        </p:nvSpPr>
        <p:spPr>
          <a:xfrm>
            <a:off x="8062624" y="1601460"/>
            <a:ext cx="834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никотин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F1317D0-94A3-8B1E-DBC3-CA16CDA6AF1E}"/>
              </a:ext>
            </a:extLst>
          </p:cNvPr>
          <p:cNvCxnSpPr>
            <a:cxnSpLocks/>
          </p:cNvCxnSpPr>
          <p:nvPr/>
        </p:nvCxnSpPr>
        <p:spPr>
          <a:xfrm flipH="1">
            <a:off x="7054795" y="1852655"/>
            <a:ext cx="1192696" cy="14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A2D203-BD93-2275-E475-B8CBA7362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53" y="3855225"/>
            <a:ext cx="2092438" cy="210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13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F99E-6699-979C-C0EB-1D3E313C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290" y="313287"/>
            <a:ext cx="4013421" cy="59634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входит в состав сигареты?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F483F-D57D-BC67-13E3-7B9D0255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41" y="1563221"/>
            <a:ext cx="4544171" cy="4683318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Смолы - содержат большинство известных опухолеобразующих веществ твердой фазы табачного дыма </a:t>
            </a:r>
          </a:p>
          <a:p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Кадмий - тяжелый металл, оказывает мощное токсическое действие на все клетки органов дыхания </a:t>
            </a:r>
          </a:p>
          <a:p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Радиоактивный полоний- 210 - выраженный канцероген, адсорбируется в табачный дым из атмосферы и длительно остается в организме </a:t>
            </a:r>
            <a:r>
              <a:rPr lang="ru-RU" sz="17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(период полураспада свыше 138 суток)</a:t>
            </a:r>
          </a:p>
          <a:p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Окись углерода (СО) - связывается с гемоглобином </a:t>
            </a:r>
            <a:r>
              <a:rPr lang="ru-RU" sz="17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(образует комплекс СО-гемоглобин – карбоксигемоглобин)</a:t>
            </a:r>
            <a:r>
              <a:rPr lang="ru-RU" sz="17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длительно циркулирует в крови, нарушая насыщение гемоглобина кислородом</a:t>
            </a:r>
          </a:p>
          <a:p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Бензапирен – химически устойчивый канцероген, с мутагенным воздействием на генетическом уровне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5C913-E486-C112-9C87-C7E425D16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65" y="1469742"/>
            <a:ext cx="2293074" cy="2078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B96F12-F304-5C82-E4A1-9711F6337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3" y="3746317"/>
            <a:ext cx="2844800" cy="269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19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7" y="1309255"/>
            <a:ext cx="8473499" cy="1797626"/>
          </a:xfrm>
        </p:spPr>
        <p:txBody>
          <a:bodyPr>
            <a:normAutofit/>
          </a:bodyPr>
          <a:lstStyle/>
          <a:p>
            <a:pPr marL="0" indent="0"/>
            <a:br>
              <a:rPr lang="ru-RU" dirty="0"/>
            </a:br>
            <a:br>
              <a:rPr lang="ru-RU" sz="2700" dirty="0">
                <a:solidFill>
                  <a:srgbClr val="FF0000"/>
                </a:solidFill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533" y="43179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 rot="10800000" flipV="1">
            <a:off x="550330" y="397228"/>
            <a:ext cx="68425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всего человеческого тела и каждой его клетки зависит от наличия кислорода. И единственный орган нашего тела, который способен получить его — это легкие. 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Бесплатное фото Врачи с помощью прозрачной таблетки с голограммой медицинской тех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666" y="2811991"/>
            <a:ext cx="3891491" cy="3891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97C73-0E72-CF35-970E-04551503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467" y="328269"/>
            <a:ext cx="5156200" cy="522515"/>
          </a:xfrm>
        </p:spPr>
        <p:txBody>
          <a:bodyPr>
            <a:normAutofit/>
          </a:bodyPr>
          <a:lstStyle/>
          <a:p>
            <a:pPr algn="ctr"/>
            <a:r>
              <a:rPr lang="ru-RU" sz="2400" b="1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и органы дыхания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E240C-348B-04CF-20CC-DE482298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70" y="1268232"/>
            <a:ext cx="4208118" cy="538303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– основной фактор риска заболеваний органов дыхания: хронического обструктивного заболевания легких </a:t>
            </a:r>
            <a:r>
              <a:rPr lang="ru-RU" sz="3400" i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(ХОБЛ)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пневмонии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ХОБЛ – это заболевание, при котором сужается и разрушается</a:t>
            </a:r>
            <a:r>
              <a:rPr lang="ru-RU" sz="3400" b="1" i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бронхиальное дерево и легочные альвеолы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4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3400" b="1" i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развивается медленно, долго протекает скрыто)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нему относятся два основных заболевания – хронический бронхит и эмфизема </a:t>
            </a:r>
            <a:r>
              <a:rPr lang="ru-RU" sz="3400" b="1" i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(у многих больных с ХОБЛ сочетаются оба заболевания) </a:t>
            </a:r>
            <a:endParaRPr lang="ru-RU" sz="34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781550" algn="l"/>
              </a:tabLst>
            </a:pPr>
            <a:r>
              <a:rPr lang="ru-RU" sz="3400" b="1" i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Внимание!</a:t>
            </a:r>
            <a:r>
              <a:rPr lang="ru-RU" sz="3400" b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Хронический бронхит у курящих регистрируется в 5–7 раз чаще, чем у некурящих, осложняясь эмфиземой легких и пневмосклерозом!</a:t>
            </a:r>
            <a:endParaRPr lang="ru-RU" sz="3400" dirty="0">
              <a:solidFill>
                <a:schemeClr val="accent4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781550" algn="l"/>
              </a:tabLst>
            </a:pPr>
            <a:r>
              <a:rPr lang="ru-RU" sz="3400" b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Хронический бронхит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проявляется кашлем с мокротой, что может быть начальной стадией инфекции дыхательных путей.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781550" algn="l"/>
              </a:tabLst>
            </a:pPr>
            <a:r>
              <a:rPr lang="ru-RU" sz="3400" b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Эмфизема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патологический процесс, когда ткань вокруг альвеол изменяется </a:t>
            </a:r>
            <a:r>
              <a:rPr lang="ru-RU" sz="3400" b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рентгеновском снимке выглядят как отверстия в легких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главный симптом – одышка,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ашель менее выраженный, грудная клетка становится бочкообразной</a:t>
            </a:r>
            <a:endParaRPr lang="ru-RU" sz="3400" dirty="0">
              <a:solidFill>
                <a:schemeClr val="accent4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781550" algn="l"/>
              </a:tabLst>
            </a:pPr>
            <a:r>
              <a:rPr lang="ru-RU" sz="3400" b="1" i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Внимание!</a:t>
            </a:r>
            <a:r>
              <a:rPr lang="ru-RU" sz="3400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Ранее начало курения </a:t>
            </a:r>
            <a:r>
              <a:rPr lang="ru-RU" sz="3400" b="1" i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(до 18 лет)</a:t>
            </a:r>
            <a:r>
              <a:rPr lang="ru-RU" sz="3400" b="1" dirty="0"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риск заболеть ХОБЛ в 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наиболее</a:t>
            </a:r>
            <a:r>
              <a:rPr lang="ru-RU" sz="3400" b="1" dirty="0"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продуктивном возрасте - 30–40 лет!  </a:t>
            </a:r>
            <a:endParaRPr lang="ru-RU" sz="3400" dirty="0">
              <a:solidFill>
                <a:schemeClr val="accent4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66E38-6ED9-58BD-3368-8F4A347BE944}"/>
              </a:ext>
            </a:extLst>
          </p:cNvPr>
          <p:cNvSpPr txBox="1"/>
          <p:nvPr/>
        </p:nvSpPr>
        <p:spPr>
          <a:xfrm>
            <a:off x="4961367" y="1493476"/>
            <a:ext cx="894521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spc="300" dirty="0">
                <a:latin typeface="Arial" pitchFamily="34" charset="0"/>
                <a:cs typeface="Arial" pitchFamily="34" charset="0"/>
              </a:rPr>
              <a:t>Здоровые</a:t>
            </a:r>
          </a:p>
          <a:p>
            <a:pPr algn="ctr"/>
            <a:r>
              <a:rPr lang="ru-RU" sz="1100" b="1" spc="300" dirty="0">
                <a:latin typeface="Arial" pitchFamily="34" charset="0"/>
                <a:cs typeface="Arial" pitchFamily="34" charset="0"/>
              </a:rPr>
              <a:t>легкие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A7124-268D-E4C4-EBFA-22E2085DFC2F}"/>
              </a:ext>
            </a:extLst>
          </p:cNvPr>
          <p:cNvSpPr txBox="1"/>
          <p:nvPr/>
        </p:nvSpPr>
        <p:spPr>
          <a:xfrm>
            <a:off x="7298581" y="1493474"/>
            <a:ext cx="892083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Эмфизема</a:t>
            </a:r>
            <a:endParaRPr kumimoji="0" lang="ru-RU" sz="11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легких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2EBBF1-8B86-8E71-9A67-54EA9E829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88" y="1171673"/>
            <a:ext cx="1445280" cy="13669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D67A45-6FFE-AC27-92FD-C8707406A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3" y="2190502"/>
            <a:ext cx="3575039" cy="3920902"/>
          </a:xfrm>
          <a:prstGeom prst="rect">
            <a:avLst/>
          </a:prstGeom>
        </p:spPr>
      </p:pic>
      <p:pic>
        <p:nvPicPr>
          <p:cNvPr id="23" name="Рисунок 22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F4F30E69-D17C-BD05-1F00-8595E8EF5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097697">
            <a:off x="5082373" y="3374401"/>
            <a:ext cx="732450" cy="202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671648-95F5-FD30-4995-18A8653F70B3}"/>
              </a:ext>
            </a:extLst>
          </p:cNvPr>
          <p:cNvSpPr txBox="1"/>
          <p:nvPr/>
        </p:nvSpPr>
        <p:spPr>
          <a:xfrm>
            <a:off x="5399515" y="3731009"/>
            <a:ext cx="139812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межальвеолярные перегородки толщина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2-8 мкм</a:t>
            </a:r>
            <a:endParaRPr kumimoji="0" lang="ru-RU" sz="1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6EFB50-4DDE-6F89-F675-7FB79C37EA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8176">
            <a:off x="5224511" y="4538460"/>
            <a:ext cx="404184" cy="4951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99BC3C-F90B-959D-CE97-9DFEEA39F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1569">
            <a:off x="5865935" y="4659548"/>
            <a:ext cx="647283" cy="7611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ACF8653-C407-6367-FDB6-A9F956C61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1877">
            <a:off x="6406042" y="4489407"/>
            <a:ext cx="856710" cy="11461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410CFFE-EC11-E552-1AAD-45A9C7D7C2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6989">
            <a:off x="7086418" y="4293710"/>
            <a:ext cx="1009996" cy="8596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FA2E0AA-2793-D29A-3E58-486CD55E84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9869">
            <a:off x="7014960" y="3024021"/>
            <a:ext cx="1493649" cy="10836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B0D57D-1993-8397-58BA-0D3F41D0A107}"/>
              </a:ext>
            </a:extLst>
          </p:cNvPr>
          <p:cNvSpPr txBox="1"/>
          <p:nvPr/>
        </p:nvSpPr>
        <p:spPr>
          <a:xfrm>
            <a:off x="4538134" y="5528732"/>
            <a:ext cx="95673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компоненты дыма попадают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альвеолы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296FA-3FF7-3B92-EF23-834722ACC8AC}"/>
              </a:ext>
            </a:extLst>
          </p:cNvPr>
          <p:cNvSpPr txBox="1"/>
          <p:nvPr/>
        </p:nvSpPr>
        <p:spPr>
          <a:xfrm>
            <a:off x="5884161" y="5967437"/>
            <a:ext cx="1263866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формируется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воспалительный</a:t>
            </a: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B7C62-3E1F-B09E-2540-5AEE067DC33B}"/>
              </a:ext>
            </a:extLst>
          </p:cNvPr>
          <p:cNvSpPr txBox="1"/>
          <p:nvPr/>
        </p:nvSpPr>
        <p:spPr>
          <a:xfrm>
            <a:off x="7226934" y="5675015"/>
            <a:ext cx="99602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растворение</a:t>
            </a: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перегородок</a:t>
            </a:r>
            <a:endParaRPr kumimoji="0" lang="ru-RU" sz="1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4C89AB-7968-C399-EDDA-CCBF6659A015}"/>
              </a:ext>
            </a:extLst>
          </p:cNvPr>
          <p:cNvSpPr txBox="1"/>
          <p:nvPr/>
        </p:nvSpPr>
        <p:spPr>
          <a:xfrm>
            <a:off x="7706720" y="4800409"/>
            <a:ext cx="9351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образуется</a:t>
            </a: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полость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AE47C-F263-47EF-FAEC-3B7B413E4A6B}"/>
              </a:ext>
            </a:extLst>
          </p:cNvPr>
          <p:cNvSpPr txBox="1"/>
          <p:nvPr/>
        </p:nvSpPr>
        <p:spPr>
          <a:xfrm>
            <a:off x="6830007" y="3859475"/>
            <a:ext cx="86637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отложение нагара 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E22B9D3-1383-D667-A618-3FD9105D10D8}"/>
              </a:ext>
            </a:extLst>
          </p:cNvPr>
          <p:cNvCxnSpPr>
            <a:cxnSpLocks/>
          </p:cNvCxnSpPr>
          <p:nvPr/>
        </p:nvCxnSpPr>
        <p:spPr>
          <a:xfrm flipH="1">
            <a:off x="5173961" y="4094835"/>
            <a:ext cx="359802" cy="35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7895674-2910-61F9-053E-8EB92CFFAAC7}"/>
              </a:ext>
            </a:extLst>
          </p:cNvPr>
          <p:cNvCxnSpPr>
            <a:cxnSpLocks/>
          </p:cNvCxnSpPr>
          <p:nvPr/>
        </p:nvCxnSpPr>
        <p:spPr>
          <a:xfrm flipH="1">
            <a:off x="5378154" y="4088754"/>
            <a:ext cx="155954" cy="84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5CF89CB5-A98D-C4DF-1C56-910F36CACA25}"/>
              </a:ext>
            </a:extLst>
          </p:cNvPr>
          <p:cNvCxnSpPr>
            <a:cxnSpLocks/>
          </p:cNvCxnSpPr>
          <p:nvPr/>
        </p:nvCxnSpPr>
        <p:spPr>
          <a:xfrm>
            <a:off x="7543800" y="4131210"/>
            <a:ext cx="247889" cy="74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1C56-0421-C3FA-1A26-F15569EE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42" y="221342"/>
            <a:ext cx="5777717" cy="756645"/>
          </a:xfrm>
        </p:spPr>
        <p:txBody>
          <a:bodyPr>
            <a:noAutofit/>
          </a:bodyPr>
          <a:lstStyle/>
          <a:p>
            <a:pPr algn="ctr"/>
            <a:r>
              <a:rPr lang="ru-RU" sz="2000" b="1" spc="300" dirty="0"/>
              <a:t>Опасные альтернативы обычному курению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FDF5D-E5D2-59AA-3AC1-F0B802F4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00" y="979284"/>
            <a:ext cx="7166981" cy="716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Внимание!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В современном мире имеется множество новых способов доставки табака и никотина в организм, которые ложно позиционируются как менее вредные!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0479F9-C56D-0F8D-0C1C-49F197141D5B}"/>
              </a:ext>
            </a:extLst>
          </p:cNvPr>
          <p:cNvSpPr txBox="1"/>
          <p:nvPr/>
        </p:nvSpPr>
        <p:spPr>
          <a:xfrm>
            <a:off x="2561696" y="1744452"/>
            <a:ext cx="103382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кальянные смеси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A73973A-0BCE-BD84-F3D0-42B2081FE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85" y="2081582"/>
            <a:ext cx="1276766" cy="17035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1037267-C941-AB72-8007-4BEFCB22112D}"/>
              </a:ext>
            </a:extLst>
          </p:cNvPr>
          <p:cNvSpPr txBox="1"/>
          <p:nvPr/>
        </p:nvSpPr>
        <p:spPr>
          <a:xfrm>
            <a:off x="4471774" y="1744452"/>
            <a:ext cx="12431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снюс -</a:t>
            </a:r>
          </a:p>
          <a:p>
            <a:r>
              <a:rPr lang="ru-RU" sz="14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жевательный табак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CA07A1-F823-5535-7CFE-D9FAA39D2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14" y="2113785"/>
            <a:ext cx="1257782" cy="17035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02542E-E7EB-FAD3-BE75-C9530BD72561}"/>
              </a:ext>
            </a:extLst>
          </p:cNvPr>
          <p:cNvSpPr txBox="1"/>
          <p:nvPr/>
        </p:nvSpPr>
        <p:spPr>
          <a:xfrm>
            <a:off x="6563857" y="1713297"/>
            <a:ext cx="124464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спайсы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курительные смеси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DDF9C7-0E67-26D6-135D-51480466E3ED}"/>
              </a:ext>
            </a:extLst>
          </p:cNvPr>
          <p:cNvSpPr txBox="1"/>
          <p:nvPr/>
        </p:nvSpPr>
        <p:spPr>
          <a:xfrm>
            <a:off x="291969" y="1713297"/>
            <a:ext cx="136759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вейпы,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электронные 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сигареты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872181A-88EA-B76B-0BCD-AC847D6F8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8" y="2113784"/>
            <a:ext cx="1248158" cy="159448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4818FF6-7658-9180-D1C2-BC19EA034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34" y="2049381"/>
            <a:ext cx="1257782" cy="176799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EB9C5E0-48F7-483A-7672-9E4A04288E48}"/>
              </a:ext>
            </a:extLst>
          </p:cNvPr>
          <p:cNvSpPr txBox="1"/>
          <p:nvPr/>
        </p:nvSpPr>
        <p:spPr>
          <a:xfrm>
            <a:off x="6298108" y="3666069"/>
            <a:ext cx="2298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наркотическая зависимость</a:t>
            </a: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социальная дезадаптация</a:t>
            </a: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шизофреноподобные расстройства</a:t>
            </a: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снижение иммунитета</a:t>
            </a: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органические поражения ЦНС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импотенция у мужчин  </a:t>
            </a:r>
          </a:p>
          <a:p>
            <a:pPr algn="l" fontAlgn="base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б</a:t>
            </a:r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есплодие у женщин</a:t>
            </a:r>
          </a:p>
          <a:p>
            <a:pPr algn="l" fontAlgn="base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</a:t>
            </a:r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еградация </a:t>
            </a:r>
          </a:p>
          <a:p>
            <a:pPr algn="l" fontAlgn="base"/>
            <a:r>
              <a:rPr lang="ru-RU" sz="14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полный распад личности</a:t>
            </a:r>
          </a:p>
        </p:txBody>
      </p:sp>
      <p:pic>
        <p:nvPicPr>
          <p:cNvPr id="47" name="Рисунок 46" descr="Стрелка: поворот влево со сплошной заливкой">
            <a:extLst>
              <a:ext uri="{FF2B5EF4-FFF2-40B4-BE49-F238E27FC236}">
                <a16:creationId xmlns:a16="http://schemas.microsoft.com/office/drawing/2014/main" id="{22CB1AE4-E765-A041-687A-C255BA1CC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3576" y="2531477"/>
            <a:ext cx="685800" cy="101894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6874AA2-C2F3-9B1D-7CF1-6B88A6A3DE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84" y="2497612"/>
            <a:ext cx="685859" cy="102581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CBC455-DC12-6038-7D0B-0776A86FB8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5" y="2414603"/>
            <a:ext cx="685859" cy="110195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4B438C9-678C-80CB-78C4-9392FF7B7E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0" y="2469943"/>
            <a:ext cx="685859" cy="10804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DE5AF60-40F2-F19B-2645-739181AAE58F}"/>
              </a:ext>
            </a:extLst>
          </p:cNvPr>
          <p:cNvSpPr txBox="1"/>
          <p:nvPr/>
        </p:nvSpPr>
        <p:spPr>
          <a:xfrm>
            <a:off x="4319610" y="3776133"/>
            <a:ext cx="206466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язвы рта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разрушение зубов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рак </a:t>
            </a:r>
            <a:endParaRPr kumimoji="0" lang="ru-RU" sz="1400" b="1" i="1" u="none" strike="noStrike" kern="1200" cap="none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язвенные процессы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сахарный диабет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инсульт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инфаркт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C16AB-9397-C1A0-2A01-526E657570EF}"/>
              </a:ext>
            </a:extLst>
          </p:cNvPr>
          <p:cNvSpPr txBox="1"/>
          <p:nvPr/>
        </p:nvSpPr>
        <p:spPr>
          <a:xfrm>
            <a:off x="159923" y="3632201"/>
            <a:ext cx="20163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облитерирующий бронхиолит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ХОБЛ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гипертония, ИБС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потеря аппетита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бессонница, прерывистый сон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снижение иммунитета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снижение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кислорода в крови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депрессии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ожоги, уродующие травмы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E3987-E23E-2DE6-3B9F-1F70F6F42AAD}"/>
              </a:ext>
            </a:extLst>
          </p:cNvPr>
          <p:cNvSpPr txBox="1"/>
          <p:nvPr/>
        </p:nvSpPr>
        <p:spPr>
          <a:xfrm>
            <a:off x="2244132" y="3666068"/>
            <a:ext cx="20350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отравление угарным газом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рак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наркотическая зависимость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инфекционные заболевания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аллергия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воспаления слизистой глаз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снижение остроты зрения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гипертония, инфаркт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инсульт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2812C0F-9949-A6B3-13C9-CF6284FC0313}"/>
              </a:ext>
            </a:extLst>
          </p:cNvPr>
          <p:cNvCxnSpPr>
            <a:cxnSpLocks/>
          </p:cNvCxnSpPr>
          <p:nvPr/>
        </p:nvCxnSpPr>
        <p:spPr>
          <a:xfrm flipV="1">
            <a:off x="2238473" y="3951721"/>
            <a:ext cx="0" cy="262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AE696B-E3B6-B34D-DB73-B0DD15C9930B}"/>
              </a:ext>
            </a:extLst>
          </p:cNvPr>
          <p:cNvCxnSpPr>
            <a:cxnSpLocks/>
          </p:cNvCxnSpPr>
          <p:nvPr/>
        </p:nvCxnSpPr>
        <p:spPr>
          <a:xfrm>
            <a:off x="4301273" y="3951720"/>
            <a:ext cx="0" cy="262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D760C8-4BF4-6A24-EEF1-4537EDAD72B2}"/>
              </a:ext>
            </a:extLst>
          </p:cNvPr>
          <p:cNvCxnSpPr>
            <a:cxnSpLocks/>
          </p:cNvCxnSpPr>
          <p:nvPr/>
        </p:nvCxnSpPr>
        <p:spPr>
          <a:xfrm>
            <a:off x="6299371" y="3951720"/>
            <a:ext cx="0" cy="262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7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2729D-EF21-A0BC-C849-A44B1F64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56" y="334317"/>
            <a:ext cx="5371089" cy="456913"/>
          </a:xfrm>
        </p:spPr>
        <p:txBody>
          <a:bodyPr>
            <a:noAutofit/>
          </a:bodyPr>
          <a:lstStyle/>
          <a:p>
            <a:pPr algn="ctr"/>
            <a:r>
              <a:rPr lang="ru-RU" sz="2400" b="1" spc="300" dirty="0"/>
              <a:t>Пассивное курение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D53F6-4B05-94DA-DB7A-8E1E4BA0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9" y="914400"/>
            <a:ext cx="5015285" cy="27855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7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Внимание! </a:t>
            </a:r>
            <a:r>
              <a:rPr lang="ru-RU" sz="1700" b="1" i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урильщик вдыхает дым, прошедший через фильтр сигареты, некурящий  - вдыхает неотфильтрованный дым, содержащий: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2 – 3 раза больше никотина и табачного дёгтя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5–6 раз больше окиси углерода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3–4 раза больше смол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50 раз больше канцерогенов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50 раз больше аммиака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70517-7271-ED03-748C-F27093282852}"/>
              </a:ext>
            </a:extLst>
          </p:cNvPr>
          <p:cNvSpPr txBox="1"/>
          <p:nvPr/>
        </p:nvSpPr>
        <p:spPr>
          <a:xfrm>
            <a:off x="333954" y="3699933"/>
            <a:ext cx="44606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детей, курящих родителей: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1,5 раза выше тяжесть и частота респираторных инфекций </a:t>
            </a:r>
            <a:r>
              <a:rPr lang="ru-RU" sz="16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(пневмония, бронхит)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50% выше риск рецидивирующих ушных инфекций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(средний отит)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повышается риск нейробиологических нарушений </a:t>
            </a:r>
            <a:r>
              <a:rPr lang="ru-RU" sz="16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(снижение интеллекта, памяти и мышления, речевые нарушения, ухудшение внимания, гиперактивность, агрессия)</a:t>
            </a:r>
            <a:br>
              <a:rPr lang="ru-RU" sz="16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600" b="1" i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34FD2E-DA17-F6CC-F717-9DC2F0E9F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1" y="4106718"/>
            <a:ext cx="2364379" cy="214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10E25D-7A86-8F43-169A-0016C2C30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92" y="1467435"/>
            <a:ext cx="2364379" cy="214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25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-7051" y="4403324"/>
            <a:ext cx="9151051" cy="2454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2" y="4856784"/>
            <a:ext cx="3673811" cy="1766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на сайте</a:t>
            </a:r>
            <a:r>
              <a:rPr lang="en-US" sz="2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TAKZDOROVO.RU </a:t>
            </a:r>
            <a:r>
              <a:rPr lang="ru-RU" sz="2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получите доступ ко всем сервисам сайта</a:t>
            </a:r>
          </a:p>
        </p:txBody>
      </p:sp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1540" r="18103" b="31346"/>
          <a:stretch/>
        </p:blipFill>
        <p:spPr>
          <a:xfrm>
            <a:off x="2597865" y="131611"/>
            <a:ext cx="1796869" cy="827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38" y="234558"/>
            <a:ext cx="2151637" cy="6211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4775201" y="-1"/>
            <a:ext cx="4368800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7C2E7F-7BB3-4F24-9453-FC042A15D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87" y="1714186"/>
            <a:ext cx="19335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966649" y="4948081"/>
            <a:ext cx="800753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cs typeface="Arial" panose="020B0604020202020204" pitchFamily="34" charset="0"/>
              </a:rPr>
              <a:t>ГБУЗ «Кузбасский Центр общественного здоровья и медицинской профилактики»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cs typeface="Arial" panose="020B0604020202020204" pitchFamily="34" charset="0"/>
              </a:rPr>
              <a:t>г. Кемерово, ул. Рукавишникова, 1, телефон: (3842) 44-22-70 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cs typeface="Arial" panose="020B0604020202020204" pitchFamily="34" charset="0"/>
              </a:rPr>
              <a:t>e</a:t>
            </a:r>
            <a:r>
              <a:rPr lang="ru-RU" b="1" dirty="0">
                <a:cs typeface="Arial" panose="020B0604020202020204" pitchFamily="34" charset="0"/>
              </a:rPr>
              <a:t>-</a:t>
            </a:r>
            <a:r>
              <a:rPr lang="ru-RU" b="1" dirty="0" err="1">
                <a:cs typeface="Arial" panose="020B0604020202020204" pitchFamily="34" charset="0"/>
              </a:rPr>
              <a:t>mail</a:t>
            </a:r>
            <a:r>
              <a:rPr lang="ru-RU" b="1" dirty="0">
                <a:cs typeface="Arial" panose="020B0604020202020204" pitchFamily="34" charset="0"/>
              </a:rPr>
              <a:t>: </a:t>
            </a:r>
            <a:r>
              <a:rPr lang="en-US" b="1" dirty="0">
                <a:cs typeface="Arial" panose="020B0604020202020204" pitchFamily="34" charset="0"/>
              </a:rPr>
              <a:t>ocmp@kuzdrav.ru</a:t>
            </a:r>
            <a:r>
              <a:rPr lang="ru-RU" b="1" dirty="0"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cs typeface="Arial" panose="020B0604020202020204" pitchFamily="34" charset="0"/>
              </a:rPr>
              <a:t>сайт: </a:t>
            </a:r>
            <a:r>
              <a:rPr lang="en-US" b="1" dirty="0" err="1"/>
              <a:t>ocmp</a:t>
            </a:r>
            <a:r>
              <a:rPr lang="ru-RU" b="1" dirty="0"/>
              <a:t>42.</a:t>
            </a:r>
            <a:r>
              <a:rPr lang="en-US" b="1" dirty="0" err="1"/>
              <a:t>ru</a:t>
            </a:r>
            <a:endParaRPr lang="ru-RU" b="1" dirty="0">
              <a:solidFill>
                <a:srgbClr val="005092"/>
              </a:solidFill>
              <a:cs typeface="Arial" panose="020B0604020202020204" pitchFamily="34" charset="0"/>
            </a:endParaRPr>
          </a:p>
        </p:txBody>
      </p:sp>
      <p:pic>
        <p:nvPicPr>
          <p:cNvPr id="20482" name="Picture 2" descr="https://artmebel.by/assets/gallery/173/4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061"/>
            <a:ext cx="9144000" cy="49859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7400" y="2067467"/>
            <a:ext cx="782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onsolas" pitchFamily="49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8022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9" y="228599"/>
            <a:ext cx="8515061" cy="1095104"/>
          </a:xfrm>
        </p:spPr>
        <p:txBody>
          <a:bodyPr>
            <a:noAutofit/>
          </a:bodyPr>
          <a:lstStyle/>
          <a:p>
            <a:pPr lvl="0" algn="ctr"/>
            <a:r>
              <a:rPr lang="en-US" dirty="0" err="1"/>
              <a:t>Факторы</a:t>
            </a:r>
            <a:r>
              <a:rPr lang="en-US" dirty="0"/>
              <a:t>, </a:t>
            </a:r>
            <a:r>
              <a:rPr lang="en-US" dirty="0" err="1"/>
              <a:t>мешающие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 </a:t>
            </a:r>
            <a:r>
              <a:rPr lang="en-US" dirty="0" err="1"/>
              <a:t>легких</a:t>
            </a:r>
            <a:r>
              <a:rPr lang="en-US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A0B250-381B-4B20-AD69-1C24FA5E6AAA}"/>
              </a:ext>
            </a:extLst>
          </p:cNvPr>
          <p:cNvSpPr/>
          <p:nvPr/>
        </p:nvSpPr>
        <p:spPr>
          <a:xfrm>
            <a:off x="207819" y="935183"/>
            <a:ext cx="814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</a:p>
          <a:p>
            <a:pPr algn="ctr"/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45DFF2-5456-43E2-9336-B10A0679DEF9}"/>
              </a:ext>
            </a:extLst>
          </p:cNvPr>
          <p:cNvSpPr/>
          <p:nvPr/>
        </p:nvSpPr>
        <p:spPr>
          <a:xfrm>
            <a:off x="675409" y="4351502"/>
            <a:ext cx="4810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Курение.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Всего за год в легкие курильщика попадает около килограмма табачных смол, которые разрушают альвеолы и сужают бронхи. Токсичные вещества из табачного дыма вызывают раздражение дыхательных путей, развитие хронического бронхита и повышенную восприимчивость легких к инфекциям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Гиподинамия.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Без достаточного количества движения, например, ежедневной ходьбы пешком, легкие постепенно теряют способность пропускать через себя объем воздуха, необходимый для нормальной жизни организма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9" y="228599"/>
            <a:ext cx="8515061" cy="1095104"/>
          </a:xfrm>
        </p:spPr>
        <p:txBody>
          <a:bodyPr>
            <a:noAutofit/>
          </a:bodyPr>
          <a:lstStyle/>
          <a:p>
            <a:pPr lvl="0" algn="ctr"/>
            <a:r>
              <a:rPr lang="en-US" dirty="0" err="1"/>
              <a:t>Факторы</a:t>
            </a:r>
            <a:r>
              <a:rPr lang="en-US" dirty="0"/>
              <a:t>, </a:t>
            </a:r>
            <a:r>
              <a:rPr lang="en-US" dirty="0" err="1"/>
              <a:t>мешающие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 </a:t>
            </a:r>
            <a:r>
              <a:rPr lang="en-US" dirty="0" err="1"/>
              <a:t>легких</a:t>
            </a:r>
            <a:r>
              <a:rPr lang="en-US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A0B250-381B-4B20-AD69-1C24FA5E6AAA}"/>
              </a:ext>
            </a:extLst>
          </p:cNvPr>
          <p:cNvSpPr/>
          <p:nvPr/>
        </p:nvSpPr>
        <p:spPr>
          <a:xfrm>
            <a:off x="207819" y="935183"/>
            <a:ext cx="814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</a:p>
          <a:p>
            <a:pPr algn="ctr"/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45DFF2-5456-43E2-9336-B10A0679DEF9}"/>
              </a:ext>
            </a:extLst>
          </p:cNvPr>
          <p:cNvSpPr/>
          <p:nvPr/>
        </p:nvSpPr>
        <p:spPr>
          <a:xfrm>
            <a:off x="675409" y="4351502"/>
            <a:ext cx="4810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1108" y="1551378"/>
            <a:ext cx="8426450" cy="4134517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Избыточный вес.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 У тучных людей диафрагма смещается вверх и давит на легкие, затрудняя их работу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Невнимание к своему здоровью.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 Не вылеченные вовремя или вылеченные неправильно простуды и бронхиты приводят к тому, что инфекция перемещается в легкие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Жизнь в мегаполисе.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 Городская пыль и выхлопные газы</a:t>
            </a:r>
          </a:p>
          <a:p>
            <a:pPr lvl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</a:rPr>
              <a:t>автомобилей загрязняют легкие и не дают им полноценно работать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77" y="1778000"/>
            <a:ext cx="8499186" cy="36491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Отказ от курения.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Легкие постепенно очищаются и восстанавливают свои функции за год. Так что даже у куривших много лет после отказа от вредной привычки есть шанс вернуть легким чистоту. Чем раньше бросите курить, тем выше шансы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Физическая активность.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Регулярные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кардионагрузки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позволяют увеличить емкость легких и улучшить их функции. Бег трусцой, плавание, езда на велосипеде, или же полчаса - час ходьбы пешком в день сделают более выносливыми не только дыхательную систему, но и весь организм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775" y="368300"/>
            <a:ext cx="8426450" cy="8073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того, чтобы сохранить здоровье легких, необходимы:</a:t>
            </a:r>
            <a:br>
              <a:rPr lang="ru-RU" dirty="0"/>
            </a:br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46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8958" y="1698047"/>
            <a:ext cx="81355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Здоровое снижение веса.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Правильное питание и регулярная двигательная активность освободят от лишних килограммов тело, а легкие - от давления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Забота о своем здоровье.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Даже банальный насморк требует грамотного лечения, иначе он может незаметно стать серьезной болезнью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Выходные на природе.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Как бы ни был велик соблазн остаться на выходных в городе, жителям мегаполиса лучше провести их на природе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358775" y="368300"/>
            <a:ext cx="8426450" cy="10371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того, чтобы сохранить здоровье легких, необходимы:</a:t>
            </a:r>
            <a:br>
              <a:rPr lang="ru-RU" dirty="0"/>
            </a:br>
            <a:endParaRPr lang="ru-RU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358775" y="368300"/>
            <a:ext cx="8426450" cy="1037167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Всемирный день борьбы с астмой проводится каждый год в первый вторник мая.</a:t>
            </a:r>
          </a:p>
        </p:txBody>
      </p:sp>
      <p:pic>
        <p:nvPicPr>
          <p:cNvPr id="2050" name="Picture 2" descr="Дыхательные пути в норме и при аст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40" y="1971674"/>
            <a:ext cx="2939450" cy="2879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4466" y="1464733"/>
            <a:ext cx="5122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Бронхиальная астма (БА) — это заболевание, характерным проявлением которого является хроническое воспаление дыхательных путей, респираторные симптомы (свистящие хрипы, одышка, заложенность в груди и кашель), которые варьируют по времени и интенсивности и проявляются вместе с вариабельной обструкцией дыхательных путей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82600" y="2844076"/>
            <a:ext cx="776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данным эпидемиологического исследования в России астмой могут страдать примерно 6,9% взрослых. Эта болезнь бывает у людей любого пола и возраста, включая детей, а растущая во всем мире заболеваемость астмой делает ее настоящей медико-социальной проблемой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067" y="414867"/>
            <a:ext cx="7679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 занимает лидирующую позицию по распространенности среди населения. Если верить статистике, за 15 лет зафиксировано удвоение количества заболевших этой патологией.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оценкам ВОЗ, сегодня БА болеет примерно 235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человек, а к 2025 году прогнозируется увеличение до 400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человек в мире.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388533"/>
            <a:ext cx="8499186" cy="4788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1" dirty="0">
              <a:latin typeface="+mn-lt"/>
            </a:endParaRP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Аллергическая (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атопическая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): 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легко распознается, обычно начинается в детстве, часто имеются сведения о наличии в настоящее время или в прошлом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атопического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дерматита, ринита, пищевой аллергии у пациента или его генетических родственников; этот тип астмы хорошо отвечает на ингаляционное лечение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глюкокортикостероидами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– основными препаратами для подавления этого типа воспаления в дыхательных путях. Аллергическая астма встречается в 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70-80% случаев.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Неаллергическая: 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чаще развивается у взрослых, не связана с аллергией; ответ на ингаляции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глюкортикостероидов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зависит от типа воспаления, может отсутствовать.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397934"/>
            <a:ext cx="846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99533" y="3099497"/>
            <a:ext cx="8094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267" y="304800"/>
            <a:ext cx="67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Гетерогенность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бронхиальной астмы обусловлена различными фенотипами заболевания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tract-Leaves_New.pptx" id="{697805DB-B33B-4136-A965-66B210DE17E7}" vid="{5F122C1A-02F0-4759-A5AF-1346464BFA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Abstract-Leaves_New</Template>
  <TotalTime>2157</TotalTime>
  <Words>5028</Words>
  <Application>Microsoft Office PowerPoint</Application>
  <PresentationFormat>Экран (4:3)</PresentationFormat>
  <Paragraphs>304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Calibri</vt:lpstr>
      <vt:lpstr>Consolas</vt:lpstr>
      <vt:lpstr>Times New Roman</vt:lpstr>
      <vt:lpstr>Wingdings</vt:lpstr>
      <vt:lpstr>Тема Office</vt:lpstr>
      <vt:lpstr>Презентация PowerPoint</vt:lpstr>
      <vt:lpstr>  </vt:lpstr>
      <vt:lpstr>Факторы, мешающие работе легких:  </vt:lpstr>
      <vt:lpstr>Факторы, мешающие работе легких:  </vt:lpstr>
      <vt:lpstr>Для того, чтобы сохранить здоровье легких, необходимы: </vt:lpstr>
      <vt:lpstr>Для того, чтобы сохранить здоровье легких, необходимы: </vt:lpstr>
      <vt:lpstr>Всемирный день борьбы с астмой проводится каждый год в первый вторник мая.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бронхиальной астмы:</vt:lpstr>
      <vt:lpstr> Курение в современных условиях</vt:lpstr>
      <vt:lpstr>Что входит в состав сигареты?</vt:lpstr>
      <vt:lpstr>Что входит в состав сигареты?</vt:lpstr>
      <vt:lpstr>Курение и органы дыхания</vt:lpstr>
      <vt:lpstr>Опасные альтернативы обычному курению</vt:lpstr>
      <vt:lpstr>Пассивное курение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репродуктивного здоровья</dc:title>
  <dc:creator>Диана Хасаева</dc:creator>
  <cp:lastModifiedBy>Ольга</cp:lastModifiedBy>
  <cp:revision>301</cp:revision>
  <dcterms:created xsi:type="dcterms:W3CDTF">2021-08-11T04:29:54Z</dcterms:created>
  <dcterms:modified xsi:type="dcterms:W3CDTF">2024-04-27T04:59:32Z</dcterms:modified>
</cp:coreProperties>
</file>